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0" r:id="rId4"/>
  </p:sldMasterIdLst>
  <p:notesMasterIdLst>
    <p:notesMasterId r:id="rId6"/>
  </p:notesMasterIdLst>
  <p:handoutMasterIdLst>
    <p:handoutMasterId r:id="rId28"/>
  </p:handoutMasterIdLst>
  <p:sldIdLst>
    <p:sldId id="260" r:id="rId5"/>
    <p:sldId id="282" r:id="rId7"/>
    <p:sldId id="283" r:id="rId8"/>
    <p:sldId id="295" r:id="rId9"/>
    <p:sldId id="296" r:id="rId10"/>
    <p:sldId id="297" r:id="rId11"/>
    <p:sldId id="300" r:id="rId12"/>
    <p:sldId id="285" r:id="rId13"/>
    <p:sldId id="306" r:id="rId14"/>
    <p:sldId id="307" r:id="rId15"/>
    <p:sldId id="335" r:id="rId16"/>
    <p:sldId id="286" r:id="rId17"/>
    <p:sldId id="315" r:id="rId18"/>
    <p:sldId id="287" r:id="rId19"/>
    <p:sldId id="288" r:id="rId20"/>
    <p:sldId id="324" r:id="rId21"/>
    <p:sldId id="308" r:id="rId22"/>
    <p:sldId id="310" r:id="rId23"/>
    <p:sldId id="311" r:id="rId24"/>
    <p:sldId id="325" r:id="rId25"/>
    <p:sldId id="312" r:id="rId26"/>
    <p:sldId id="281" r:id="rId27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3FF"/>
    <a:srgbClr val="F2F2F2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984" y="518"/>
      </p:cViewPr>
      <p:guideLst>
        <p:guide orient="horz" pos="17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gs" Target="tags/tag3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3075" name="组合 6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078" name="组合 9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083" name="组合 14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12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8" name="矩形 7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2293" name="组合 20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1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298" name="组合 25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6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2304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4925" y="49213"/>
            <a:ext cx="1231900" cy="388937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8195" name="组合 6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198" name="组合 9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203" name="组合 14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9219" name="组合 5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222" name="组合 8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9227" name="组合 13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10243" name="组合 5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246" name="组合 8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0251" name="组合 13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68400" cy="379413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11267" name="组合 3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270" name="组合 6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1275" name="组合 12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12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8" name="矩形 7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2293" name="组合 20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1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298" name="组合 25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6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2304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4925" y="49213"/>
            <a:ext cx="1231900" cy="388937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4099" name="组合 5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102" name="组合 8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07" name="组合 13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5123" name="组合 5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126" name="组合 8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131" name="组合 13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68400" cy="379413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6147" name="组合 3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150" name="组合 6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155" name="组合 12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12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8" name="矩形 7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173" name="组合 20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1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178" name="组合 25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6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7184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4925" y="49213"/>
            <a:ext cx="1231900" cy="388937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8195" name="组合 6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198" name="组合 9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203" name="组合 14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9219" name="组合 5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222" name="组合 8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9227" name="组合 13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8425" y="61913"/>
            <a:ext cx="1168400" cy="379412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10243" name="组合 5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246" name="组合 8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0251" name="组合 13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南部机械logo-01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68400" cy="379413"/>
          </a:xfrm>
          <a:prstGeom prst="rect">
            <a:avLst/>
          </a:prstGeom>
          <a:solidFill>
            <a:schemeClr val="bg1">
              <a:alpha val="83136"/>
            </a:schemeClr>
          </a:solidFill>
          <a:ln w="12700">
            <a:noFill/>
          </a:ln>
        </p:spPr>
      </p:pic>
      <p:grpSp>
        <p:nvGrpSpPr>
          <p:cNvPr id="11267" name="组合 3"/>
          <p:cNvGrpSpPr/>
          <p:nvPr userDrawn="1"/>
        </p:nvGrpSpPr>
        <p:grpSpPr>
          <a:xfrm>
            <a:off x="-3175" y="438150"/>
            <a:ext cx="9150350" cy="74613"/>
            <a:chOff x="-16" y="894"/>
            <a:chExt cx="14428" cy="118"/>
          </a:xfrm>
        </p:grpSpPr>
        <p:sp>
          <p:nvSpPr>
            <p:cNvPr id="9" name="矩形 8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6" y="894"/>
              <a:ext cx="2836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270" name="组合 6"/>
          <p:cNvGrpSpPr/>
          <p:nvPr userDrawn="1"/>
        </p:nvGrpSpPr>
        <p:grpSpPr>
          <a:xfrm>
            <a:off x="6365875" y="0"/>
            <a:ext cx="2778125" cy="1720850"/>
            <a:chOff x="7656512" y="0"/>
            <a:chExt cx="4535490" cy="2809535"/>
          </a:xfrm>
        </p:grpSpPr>
        <p:sp>
          <p:nvSpPr>
            <p:cNvPr id="12" name="Freeform 6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7656512" y="0"/>
              <a:ext cx="4535490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9382590" y="0"/>
              <a:ext cx="2809412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1275" name="组合 12"/>
          <p:cNvGrpSpPr/>
          <p:nvPr userDrawn="1"/>
        </p:nvGrpSpPr>
        <p:grpSpPr>
          <a:xfrm>
            <a:off x="0" y="3960813"/>
            <a:ext cx="1908175" cy="1182687"/>
            <a:chOff x="1588" y="4984236"/>
            <a:chExt cx="3024029" cy="1873764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588" y="4984236"/>
              <a:ext cx="1871778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524750" y="4733925"/>
            <a:ext cx="1543050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www.smthelp.com</a:t>
            </a: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二级</a:t>
            </a:r>
            <a:endParaRPr lang="en-US" altLang="en-US" dirty="0"/>
          </a:p>
          <a:p>
            <a:pPr lvl="2"/>
            <a:r>
              <a:rPr lang="en-US" altLang="en-US" dirty="0"/>
              <a:t>三级</a:t>
            </a:r>
            <a:endParaRPr lang="en-US" altLang="en-US" dirty="0"/>
          </a:p>
          <a:p>
            <a:pPr lvl="3"/>
            <a:r>
              <a:rPr lang="en-US" altLang="en-US" dirty="0"/>
              <a:t>四级</a:t>
            </a:r>
            <a:endParaRPr lang="en-US" altLang="en-US" dirty="0"/>
          </a:p>
          <a:p>
            <a:pPr lvl="4"/>
            <a:r>
              <a:rPr lang="en-US" altLang="en-US" dirty="0"/>
              <a:t>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9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wipe/>
  </p:transition>
  <p:hf sldNum="0"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二级</a:t>
            </a:r>
            <a:endParaRPr lang="en-US" altLang="en-US" dirty="0"/>
          </a:p>
          <a:p>
            <a:pPr lvl="2"/>
            <a:r>
              <a:rPr lang="en-US" altLang="en-US" dirty="0"/>
              <a:t>三级</a:t>
            </a:r>
            <a:endParaRPr lang="en-US" altLang="en-US" dirty="0"/>
          </a:p>
          <a:p>
            <a:pPr lvl="3"/>
            <a:r>
              <a:rPr lang="en-US" altLang="en-US" dirty="0"/>
              <a:t>四级</a:t>
            </a:r>
            <a:endParaRPr lang="en-US" altLang="en-US" dirty="0"/>
          </a:p>
          <a:p>
            <a:pPr lvl="4"/>
            <a:r>
              <a:rPr lang="en-US" altLang="en-US" dirty="0"/>
              <a:t>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9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>
    <p:wipe/>
  </p:transition>
  <p:hf sldNum="0"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二级</a:t>
            </a:r>
            <a:endParaRPr lang="en-US" altLang="en-US" dirty="0"/>
          </a:p>
          <a:p>
            <a:pPr lvl="2"/>
            <a:r>
              <a:rPr lang="en-US" altLang="en-US" dirty="0"/>
              <a:t>三级</a:t>
            </a:r>
            <a:endParaRPr lang="en-US" altLang="en-US" dirty="0"/>
          </a:p>
          <a:p>
            <a:pPr lvl="3"/>
            <a:r>
              <a:rPr lang="en-US" altLang="en-US" dirty="0"/>
              <a:t>四级</a:t>
            </a:r>
            <a:endParaRPr lang="en-US" altLang="en-US" dirty="0"/>
          </a:p>
          <a:p>
            <a:pPr lvl="4"/>
            <a:r>
              <a:rPr lang="en-US" altLang="en-US" dirty="0"/>
              <a:t>五级</a:t>
            </a:r>
            <a:endParaRPr lang="en-US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9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wipe/>
  </p:transition>
  <p:hf sldNum="0"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7.xml"/><Relationship Id="rId12" Type="http://schemas.openxmlformats.org/officeDocument/2006/relationships/tags" Target="../tags/tag6.xml"/><Relationship Id="rId11" Type="http://schemas.openxmlformats.org/officeDocument/2006/relationships/image" Target="../media/image48.png"/><Relationship Id="rId10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9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48.png"/><Relationship Id="rId10" Type="http://schemas.openxmlformats.org/officeDocument/2006/relationships/tags" Target="../tags/tag1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9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jpeg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tags" Target="../tags/tag29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image" Target="../media/image88.png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tags" Target="../tags/tag30.xml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5.xml"/><Relationship Id="rId5" Type="http://schemas.openxmlformats.org/officeDocument/2006/relationships/hyperlink" Target="https://www.youtube.com/c/Smthelping" TargetMode="External"/><Relationship Id="rId4" Type="http://schemas.openxmlformats.org/officeDocument/2006/relationships/hyperlink" Target="mailto:info@smthelp.com" TargetMode="External"/><Relationship Id="rId3" Type="http://schemas.openxmlformats.org/officeDocument/2006/relationships/hyperlink" Target="https://cn.linkedin.com/in/smtsupplier" TargetMode="External"/><Relationship Id="rId2" Type="http://schemas.openxmlformats.org/officeDocument/2006/relationships/hyperlink" Target="https://www.facebook.com/autoinsertion" TargetMode="External"/><Relationship Id="rId1" Type="http://schemas.openxmlformats.org/officeDocument/2006/relationships/hyperlink" Target="http://www.smthelp.com/" TargetMode="Externa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9.xml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14.xml"/><Relationship Id="rId14" Type="http://schemas.openxmlformats.org/officeDocument/2006/relationships/image" Target="../media/image33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315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331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0175"/>
            <a:ext cx="9144000" cy="81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圆角矩形 5"/>
          <p:cNvSpPr/>
          <p:nvPr/>
        </p:nvSpPr>
        <p:spPr>
          <a:xfrm>
            <a:off x="179705" y="1563370"/>
            <a:ext cx="4581525" cy="2223135"/>
          </a:xfrm>
          <a:prstGeom prst="roundRect">
            <a:avLst>
              <a:gd name="adj" fmla="val 16667"/>
            </a:avLst>
          </a:prstGeom>
          <a:solidFill>
            <a:srgbClr val="EDDBAD"/>
          </a:solidFill>
          <a:ln w="9525">
            <a:noFill/>
          </a:ln>
        </p:spPr>
        <p:txBody>
          <a:bodyPr wrap="square" lIns="91440" tIns="45720" rIns="91440" bIns="45720" anchor="t" anchorCtr="0"/>
          <a:lstStyle/>
          <a:p>
            <a:pPr>
              <a:buClrTx/>
              <a:buFont typeface="Arial" panose="020B0604020202020204" pitchFamily="34" charset="0"/>
            </a:pP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Southern Machinery 2023 Catalog:</a:t>
            </a:r>
            <a:endParaRPr lang="en-US" altLang="zh-CN" sz="16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buClrTx/>
              <a:buFont typeface="Arial" panose="020B0604020202020204" pitchFamily="34" charset="0"/>
            </a:pP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1. Auto insertion solution  </a:t>
            </a: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01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sz="24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buClrTx/>
              <a:buFont typeface="Arial" panose="020B0604020202020204" pitchFamily="34" charset="0"/>
            </a:pP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2. 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Auto mounting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solution  </a:t>
            </a: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05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buClrTx/>
              <a:buFont typeface="Arial" panose="020B0604020202020204" pitchFamily="34" charset="0"/>
            </a:pP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3. 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Production line p</a:t>
            </a:r>
            <a:r>
              <a:rPr lang="zh-CN" altLang="en-US" sz="1400">
                <a:latin typeface="Arial" panose="020B0604020202020204" pitchFamily="34" charset="0"/>
                <a:sym typeface="等线" panose="02010600030101010101" pitchFamily="2" charset="-122"/>
              </a:rPr>
              <a:t>eripheral </a:t>
            </a:r>
            <a:r>
              <a:rPr lang="en-US" altLang="zh-CN" sz="1400">
                <a:latin typeface="Arial" panose="020B0604020202020204" pitchFamily="34" charset="0"/>
                <a:sym typeface="等线" panose="02010600030101010101" pitchFamily="2" charset="-122"/>
              </a:rPr>
              <a:t>e</a:t>
            </a:r>
            <a:r>
              <a:rPr lang="zh-CN" altLang="en-US" sz="1400">
                <a:latin typeface="Arial" panose="020B0604020202020204" pitchFamily="34" charset="0"/>
                <a:sym typeface="等线" panose="02010600030101010101" pitchFamily="2" charset="-122"/>
              </a:rPr>
              <a:t>quipment </a:t>
            </a:r>
            <a:r>
              <a:rPr lang="en-US" altLang="zh-CN" sz="1400">
                <a:latin typeface="Arial" panose="020B0604020202020204" pitchFamily="34" charset="0"/>
                <a:sym typeface="等线" panose="02010600030101010101" pitchFamily="2" charset="-122"/>
              </a:rPr>
              <a:t>s</a:t>
            </a:r>
            <a:r>
              <a:rPr lang="zh-CN" altLang="en-US" sz="1400">
                <a:latin typeface="Arial" panose="020B0604020202020204" pitchFamily="34" charset="0"/>
                <a:sym typeface="等线" panose="02010600030101010101" pitchFamily="2" charset="-122"/>
              </a:rPr>
              <a:t>olutions</a:t>
            </a:r>
            <a:r>
              <a:rPr lang="en-US" altLang="zh-CN" sz="1400">
                <a:latin typeface="Arial" panose="020B0604020202020204" pitchFamily="34" charset="0"/>
                <a:sym typeface="等线" panose="02010600030101010101" pitchFamily="2" charset="-122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等线" panose="02010600030101010101" pitchFamily="2" charset="-122"/>
              </a:rPr>
              <a:t>09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buClrTx/>
              <a:buFont typeface="Arial" panose="020B0604020202020204" pitchFamily="34" charset="0"/>
            </a:pP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4. </a:t>
            </a:r>
            <a:r>
              <a:rPr lang="zh-CN" altLang="en-US" sz="1800">
                <a:latin typeface="Arial" panose="020B0604020202020204" pitchFamily="34" charset="0"/>
                <a:sym typeface="等线" panose="02010600030101010101" pitchFamily="2" charset="-122"/>
              </a:rPr>
              <a:t>Accessories</a:t>
            </a:r>
            <a:r>
              <a:rPr lang="en-US" altLang="zh-CN" sz="1800">
                <a:latin typeface="Arial" panose="020B0604020202020204" pitchFamily="34" charset="0"/>
                <a:sym typeface="等线" panose="02010600030101010101" pitchFamily="2" charset="-122"/>
              </a:rPr>
              <a:t>  </a:t>
            </a:r>
            <a:r>
              <a:rPr lang="en-US" altLang="zh-CN" sz="1800" b="1">
                <a:latin typeface="Times New Roman" panose="02020603050405020304" charset="0"/>
                <a:cs typeface="Times New Roman" panose="02020603050405020304" charset="0"/>
                <a:sym typeface="等线" panose="02010600030101010101" pitchFamily="2" charset="-122"/>
              </a:rPr>
              <a:t>15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sym typeface="等线" panose="02010600030101010101" pitchFamily="2" charset="-122"/>
            </a:endParaRPr>
          </a:p>
          <a:p>
            <a:pPr>
              <a:buClrTx/>
              <a:buFont typeface="Arial" panose="020B0604020202020204" pitchFamily="34" charset="0"/>
            </a:pPr>
            <a:r>
              <a:rPr lang="en-US" altLang="zh-CN">
                <a:latin typeface="Arial" panose="020B0604020202020204" pitchFamily="34" charset="0"/>
                <a:ea typeface="等线" panose="02010600030101010101" pitchFamily="2" charset="-122"/>
                <a:sym typeface="等线" panose="02010600030101010101" pitchFamily="2" charset="-122"/>
              </a:rPr>
              <a:t>5. Service</a:t>
            </a:r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sym typeface="等线" panose="02010600030101010101" pitchFamily="2" charset="-122"/>
              </a:rPr>
              <a:t>s</a:t>
            </a:r>
            <a:r>
              <a:rPr lang="en-US" altLang="zh-CN">
                <a:latin typeface="Arial" panose="020B0604020202020204" pitchFamily="34" charset="0"/>
                <a:ea typeface="等线" panose="02010600030101010101" pitchFamily="2" charset="-122"/>
                <a:sym typeface="等线" panose="02010600030101010101" pitchFamily="2" charset="-122"/>
              </a:rPr>
              <a:t>  </a:t>
            </a:r>
            <a:r>
              <a:rPr lang="en-US" altLang="zh-CN" b="1"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  <a:sym typeface="等线" panose="02010600030101010101" pitchFamily="2" charset="-122"/>
              </a:rPr>
              <a:t>19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sym typeface="等线" panose="02010600030101010101" pitchFamily="2" charset="-122"/>
            </a:endParaRPr>
          </a:p>
          <a:p>
            <a:pPr>
              <a:buClrTx/>
              <a:buFont typeface="Arial" panose="020B0604020202020204" pitchFamily="34" charset="0"/>
            </a:pP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等线" panose="02010600030101010101" pitchFamily="2" charset="-122"/>
              </a:rPr>
              <a:t>6. About us  </a:t>
            </a: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等线" panose="02010600030101010101" pitchFamily="2" charset="-122"/>
              </a:rPr>
              <a:t>20</a:t>
            </a:r>
            <a:endParaRPr lang="en-US" altLang="zh-CN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等线" panose="02010600030101010101" pitchFamily="2" charset="-122"/>
            </a:endParaRPr>
          </a:p>
        </p:txBody>
      </p:sp>
      <p:sp>
        <p:nvSpPr>
          <p:cNvPr id="13318" name="文本框 9"/>
          <p:cNvSpPr txBox="1"/>
          <p:nvPr/>
        </p:nvSpPr>
        <p:spPr>
          <a:xfrm>
            <a:off x="4932045" y="1851343"/>
            <a:ext cx="4198938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*Support customized solutions.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eaLnBrk="0" hangingPunct="0"/>
            <a:endParaRPr lang="zh-CN" altLang="en-US"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eaLnBrk="0" hangingPunct="0"/>
            <a:endParaRPr lang="zh-CN" altLang="en-US"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*To provide professional solutions of AI/SMT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and SMT peripheral equipment and machine accessories.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13319" name="图片 11" descr="SM 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557213"/>
            <a:ext cx="3500438" cy="1133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39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>
            <a:off x="2592388" y="2433638"/>
            <a:ext cx="900113" cy="6477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右箭头 3"/>
          <p:cNvSpPr/>
          <p:nvPr/>
        </p:nvSpPr>
        <p:spPr>
          <a:xfrm rot="2700000">
            <a:off x="3624380" y="3279382"/>
            <a:ext cx="540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右箭头 4"/>
          <p:cNvSpPr/>
          <p:nvPr/>
        </p:nvSpPr>
        <p:spPr>
          <a:xfrm rot="18900000">
            <a:off x="3684302" y="1875474"/>
            <a:ext cx="540000" cy="3603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右箭头 5"/>
          <p:cNvSpPr/>
          <p:nvPr/>
        </p:nvSpPr>
        <p:spPr>
          <a:xfrm>
            <a:off x="3671888" y="2578100"/>
            <a:ext cx="540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圆角矩形 7"/>
          <p:cNvSpPr/>
          <p:nvPr/>
        </p:nvSpPr>
        <p:spPr>
          <a:xfrm>
            <a:off x="4272280" y="1162050"/>
            <a:ext cx="1728788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Standard production line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272280" y="3776345"/>
            <a:ext cx="1728788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THT production line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272280" y="2470150"/>
            <a:ext cx="1728788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SMT production line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9388" y="2211388"/>
            <a:ext cx="2320925" cy="109061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Production line p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等线" panose="02010600030101010101" pitchFamily="2" charset="-122"/>
              </a:rPr>
              <a:t>eripheral 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等线" panose="02010600030101010101" pitchFamily="2" charset="-122"/>
              </a:rPr>
              <a:t>e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等线" panose="02010600030101010101" pitchFamily="2" charset="-122"/>
              </a:rPr>
              <a:t>quipment 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等线" panose="02010600030101010101" pitchFamily="2" charset="-122"/>
              </a:rPr>
              <a:t>s</a:t>
            </a:r>
            <a:r>
              <a:rPr lang="zh-CN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等线" panose="02010600030101010101" pitchFamily="2" charset="-122"/>
              </a:rPr>
              <a:t>olutions</a:t>
            </a:r>
            <a:endParaRPr kumimoji="0" lang="zh-CN" altLang="en-US" sz="1600" b="0" i="0" u="none" strike="noStrike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等线" panose="02010600030101010101" pitchFamily="2" charset="-122"/>
            </a:endParaRPr>
          </a:p>
        </p:txBody>
      </p:sp>
      <p:sp>
        <p:nvSpPr>
          <p:cNvPr id="14348" name="文本框 11"/>
          <p:cNvSpPr txBox="1"/>
          <p:nvPr/>
        </p:nvSpPr>
        <p:spPr>
          <a:xfrm>
            <a:off x="6300470" y="1144270"/>
            <a:ext cx="2689860" cy="611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ctr" eaLnBrk="0" hangingPunct="0"/>
            <a:r>
              <a:rPr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Solve standard production line problems</a:t>
            </a:r>
            <a:endParaRPr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349" name="文本框 12"/>
          <p:cNvSpPr txBox="1"/>
          <p:nvPr/>
        </p:nvSpPr>
        <p:spPr>
          <a:xfrm>
            <a:off x="6372225" y="2399665"/>
            <a:ext cx="25171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Solve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SMT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production line problems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350" name="文本框 13"/>
          <p:cNvSpPr txBox="1"/>
          <p:nvPr/>
        </p:nvSpPr>
        <p:spPr>
          <a:xfrm>
            <a:off x="6443980" y="3757930"/>
            <a:ext cx="24942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Solve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THT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production line problems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6012180" y="1275715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4" name="右箭头 13"/>
          <p:cNvSpPr/>
          <p:nvPr/>
        </p:nvSpPr>
        <p:spPr>
          <a:xfrm>
            <a:off x="6012180" y="2559050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5" name="右箭头 14"/>
          <p:cNvSpPr/>
          <p:nvPr/>
        </p:nvSpPr>
        <p:spPr>
          <a:xfrm>
            <a:off x="6012180" y="3890010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09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459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Standard production line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05" y="1347470"/>
            <a:ext cx="949765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" y="1347470"/>
            <a:ext cx="887465" cy="10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1347470"/>
            <a:ext cx="1179386" cy="108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470" y="1347470"/>
            <a:ext cx="1296647" cy="108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550" y="1347470"/>
            <a:ext cx="839114" cy="1080000"/>
          </a:xfrm>
          <a:prstGeom prst="rect">
            <a:avLst/>
          </a:prstGeom>
        </p:spPr>
      </p:pic>
      <p:graphicFrame>
        <p:nvGraphicFramePr>
          <p:cNvPr id="31" name="表格 30"/>
          <p:cNvGraphicFramePr/>
          <p:nvPr>
            <p:custDataLst>
              <p:tags r:id="rId7"/>
            </p:custDataLst>
          </p:nvPr>
        </p:nvGraphicFramePr>
        <p:xfrm>
          <a:off x="24066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Loader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SLD390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1800*909*1250mm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for loading of PCBs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2" name="表格 31"/>
          <p:cNvGraphicFramePr/>
          <p:nvPr>
            <p:custDataLst>
              <p:tags r:id="rId8"/>
            </p:custDataLst>
          </p:nvPr>
        </p:nvGraphicFramePr>
        <p:xfrm>
          <a:off x="169481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Unoader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SULD390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2660*909*1250mm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for unloading of PCBs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3" name="表格 32"/>
          <p:cNvGraphicFramePr/>
          <p:nvPr>
            <p:custDataLst>
              <p:tags r:id="rId9"/>
            </p:custDataLst>
          </p:nvPr>
        </p:nvGraphicFramePr>
        <p:xfrm>
          <a:off x="3228975" y="264731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Buffer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SBM390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1550*1550*1205mm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device used for receiving NG board or memory board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4" name="表格 33"/>
          <p:cNvGraphicFramePr/>
          <p:nvPr>
            <p:custDataLst>
              <p:tags r:id="rId10"/>
            </p:custDataLst>
          </p:nvPr>
        </p:nvGraphicFramePr>
        <p:xfrm>
          <a:off x="464375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Conveyor</a:t>
                      </a:r>
                      <a:endParaRPr lang="en-US" altLang="zh-CN" sz="13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S-460D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500*786*900mm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device is equivalent to SMD machine or operator testing  station of PCBA equipment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6170" y="1347470"/>
            <a:ext cx="742713" cy="1080000"/>
          </a:xfrm>
          <a:prstGeom prst="rect">
            <a:avLst/>
          </a:prstGeom>
        </p:spPr>
      </p:pic>
      <p:graphicFrame>
        <p:nvGraphicFramePr>
          <p:cNvPr id="36" name="表格 35"/>
          <p:cNvGraphicFramePr/>
          <p:nvPr>
            <p:custDataLst>
              <p:tags r:id="rId12"/>
            </p:custDataLst>
          </p:nvPr>
        </p:nvGraphicFramePr>
        <p:xfrm>
          <a:off x="6228080" y="2647315"/>
          <a:ext cx="1176020" cy="170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 loader</a:t>
                      </a:r>
                      <a:endParaRPr lang="en-US" altLang="zh-CN" sz="13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SLC-400WN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1300*570*1050mm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device is necessary for channel produchtion line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7" name="表格 36"/>
          <p:cNvGraphicFramePr/>
          <p:nvPr>
            <p:custDataLst>
              <p:tags r:id="rId13"/>
            </p:custDataLst>
          </p:nvPr>
        </p:nvGraphicFramePr>
        <p:xfrm>
          <a:off x="781240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Intelligent reel rack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SIS7000A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2120*400*1890mm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device is used for storage of 7" reels; 13</a:t>
                      </a:r>
                      <a:r>
                        <a:rPr lang="en-US" altLang="zh-CN" sz="6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"</a:t>
                      </a:r>
                      <a:r>
                        <a:rPr lang="en-US" altLang="zh-CN" sz="6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,15</a:t>
                      </a:r>
                      <a:r>
                        <a:rPr lang="en-US" altLang="zh-CN" sz="6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" of model is </a:t>
                      </a:r>
                      <a:r>
                        <a:rPr lang="en-US" altLang="zh-CN" sz="65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SIS4000A.</a:t>
                      </a:r>
                      <a:endParaRPr lang="en-US" altLang="zh-CN" sz="65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2124075" y="4371975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*The above equipment can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 customized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124075" y="4732020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10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459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Standard production line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05" y="1347470"/>
            <a:ext cx="949765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" y="1347470"/>
            <a:ext cx="887465" cy="10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1347470"/>
            <a:ext cx="1179386" cy="108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470" y="1347470"/>
            <a:ext cx="1296647" cy="108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550" y="1347470"/>
            <a:ext cx="839114" cy="1080000"/>
          </a:xfrm>
          <a:prstGeom prst="rect">
            <a:avLst/>
          </a:prstGeom>
        </p:spPr>
      </p:pic>
      <p:graphicFrame>
        <p:nvGraphicFramePr>
          <p:cNvPr id="31" name="表格 30"/>
          <p:cNvGraphicFramePr/>
          <p:nvPr>
            <p:custDataLst>
              <p:tags r:id="rId7"/>
            </p:custDataLst>
          </p:nvPr>
        </p:nvGraphicFramePr>
        <p:xfrm>
          <a:off x="24066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Loader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SLD390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1800*909*1250mm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for loading of PCBs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2" name="表格 31"/>
          <p:cNvGraphicFramePr/>
          <p:nvPr>
            <p:custDataLst>
              <p:tags r:id="rId8"/>
            </p:custDataLst>
          </p:nvPr>
        </p:nvGraphicFramePr>
        <p:xfrm>
          <a:off x="169481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Unoader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SULD390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2660*909*1250mm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for unloading of PCBs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3" name="表格 32"/>
          <p:cNvGraphicFramePr/>
          <p:nvPr>
            <p:custDataLst>
              <p:tags r:id="rId9"/>
            </p:custDataLst>
          </p:nvPr>
        </p:nvGraphicFramePr>
        <p:xfrm>
          <a:off x="3228975" y="264731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Buffer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SBM390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1550*1550*1205mm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device used for receiving NG board or memory board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4" name="表格 33"/>
          <p:cNvGraphicFramePr/>
          <p:nvPr>
            <p:custDataLst>
              <p:tags r:id="rId10"/>
            </p:custDataLst>
          </p:nvPr>
        </p:nvGraphicFramePr>
        <p:xfrm>
          <a:off x="464375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Conveyor</a:t>
                      </a:r>
                      <a:endParaRPr lang="en-US" altLang="zh-CN" sz="13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S-460D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500*786*900mm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device is equivalent to SMD machine or operator testing  station of PCBA equipment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6170" y="1347470"/>
            <a:ext cx="742713" cy="1080000"/>
          </a:xfrm>
          <a:prstGeom prst="rect">
            <a:avLst/>
          </a:prstGeom>
        </p:spPr>
      </p:pic>
      <p:graphicFrame>
        <p:nvGraphicFramePr>
          <p:cNvPr id="36" name="表格 35"/>
          <p:cNvGraphicFramePr/>
          <p:nvPr>
            <p:custDataLst>
              <p:tags r:id="rId12"/>
            </p:custDataLst>
          </p:nvPr>
        </p:nvGraphicFramePr>
        <p:xfrm>
          <a:off x="6228080" y="2647315"/>
          <a:ext cx="1176020" cy="170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 loader</a:t>
                      </a:r>
                      <a:endParaRPr lang="en-US" altLang="zh-CN" sz="13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SLC-400WN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1300*570*1050mm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device is necessary for channel produchtion line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7" name="表格 36"/>
          <p:cNvGraphicFramePr/>
          <p:nvPr>
            <p:custDataLst>
              <p:tags r:id="rId13"/>
            </p:custDataLst>
          </p:nvPr>
        </p:nvGraphicFramePr>
        <p:xfrm>
          <a:off x="781240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Intelligent reel rack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SIS7000A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2120*400*1890mm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device is used for storage of 7" reels; 13</a:t>
                      </a:r>
                      <a:r>
                        <a:rPr lang="en-US" altLang="zh-CN" sz="6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"</a:t>
                      </a:r>
                      <a:r>
                        <a:rPr lang="en-US" altLang="zh-CN" sz="6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,15</a:t>
                      </a:r>
                      <a:r>
                        <a:rPr lang="en-US" altLang="zh-CN" sz="65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" of model is </a:t>
                      </a:r>
                      <a:r>
                        <a:rPr lang="en-US" altLang="zh-CN" sz="65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SIS4000A.</a:t>
                      </a:r>
                      <a:endParaRPr lang="en-US" altLang="zh-CN" sz="65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2124075" y="4371975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*The above equipment can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 customized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124075" y="4732020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11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459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Standard production line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9312" t="1886" r="14151" b="4743"/>
          <a:stretch>
            <a:fillRect/>
          </a:stretch>
        </p:blipFill>
        <p:spPr>
          <a:xfrm>
            <a:off x="418855" y="1346400"/>
            <a:ext cx="768744" cy="1080000"/>
          </a:xfrm>
          <a:prstGeom prst="rect">
            <a:avLst/>
          </a:prstGeom>
        </p:spPr>
      </p:pic>
      <p:sp>
        <p:nvSpPr>
          <p:cNvPr id="15373" name="文本框 30"/>
          <p:cNvSpPr txBox="1"/>
          <p:nvPr/>
        </p:nvSpPr>
        <p:spPr>
          <a:xfrm>
            <a:off x="3285490" y="2221865"/>
            <a:ext cx="47625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4951" t="10197" r="16874" b="3530"/>
          <a:stretch>
            <a:fillRect/>
          </a:stretch>
        </p:blipFill>
        <p:spPr>
          <a:xfrm>
            <a:off x="3639185" y="1338580"/>
            <a:ext cx="569584" cy="1080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rcRect l="11156" r="10705"/>
          <a:stretch>
            <a:fillRect/>
          </a:stretch>
        </p:blipFill>
        <p:spPr>
          <a:xfrm>
            <a:off x="6659880" y="1338580"/>
            <a:ext cx="1875904" cy="1080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rcRect l="14360" r="25800"/>
          <a:stretch>
            <a:fillRect/>
          </a:stretch>
        </p:blipFill>
        <p:spPr>
          <a:xfrm>
            <a:off x="5277485" y="1355725"/>
            <a:ext cx="484190" cy="108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rcRect l="7041" r="20117"/>
          <a:stretch>
            <a:fillRect/>
          </a:stretch>
        </p:blipFill>
        <p:spPr>
          <a:xfrm>
            <a:off x="2051685" y="1346200"/>
            <a:ext cx="590021" cy="1080000"/>
          </a:xfrm>
          <a:prstGeom prst="rect">
            <a:avLst/>
          </a:prstGeom>
        </p:spPr>
      </p:pic>
      <p:graphicFrame>
        <p:nvGraphicFramePr>
          <p:cNvPr id="31" name="表格 30"/>
          <p:cNvGraphicFramePr/>
          <p:nvPr>
            <p:custDataLst>
              <p:tags r:id="rId7"/>
            </p:custDataLst>
          </p:nvPr>
        </p:nvGraphicFramePr>
        <p:xfrm>
          <a:off x="1691640" y="263461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Inverter/Flipper</a:t>
                      </a:r>
                      <a:endParaRPr lang="en-US" altLang="zh-CN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S-K390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550*780*1200mm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to invert PCBs(180</a:t>
                      </a:r>
                      <a:r>
                        <a:rPr lang="zh-CN" altLang="en-US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for ‘double-sided’ process</a:t>
                      </a:r>
                      <a:endParaRPr lang="en-US" altLang="zh-CN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8"/>
            </p:custDataLst>
          </p:nvPr>
        </p:nvGraphicFramePr>
        <p:xfrm>
          <a:off x="251460" y="263588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NG/OK unloader</a:t>
                      </a:r>
                      <a:endParaRPr lang="en-US" altLang="zh-CN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SNL390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2160*1760*1250mm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for automatic loading operation of double-sided boards and transceiver board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9"/>
            </p:custDataLst>
          </p:nvPr>
        </p:nvGraphicFramePr>
        <p:xfrm>
          <a:off x="3311525" y="2641600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Turning Conveyor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SCN330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580*643*1200mm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to redirect PCBs flow into different channels in a production line(90</a:t>
                      </a:r>
                      <a:r>
                        <a:rPr lang="zh-CN" altLang="en-US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°，</a:t>
                      </a: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r>
                        <a:rPr lang="zh-CN" altLang="en-US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°，</a:t>
                      </a: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270</a:t>
                      </a:r>
                      <a:r>
                        <a:rPr lang="zh-CN" altLang="en-US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3" name="表格 12"/>
          <p:cNvGraphicFramePr/>
          <p:nvPr>
            <p:custDataLst>
              <p:tags r:id="rId10"/>
            </p:custDataLst>
          </p:nvPr>
        </p:nvGraphicFramePr>
        <p:xfrm>
          <a:off x="4932045" y="2641600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Cleaning Machine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SHQ460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500*700*1195mm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machine is used into the remove the PCB surface dirty, elimanation of static electricity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4" name="表格 13"/>
          <p:cNvGraphicFramePr/>
          <p:nvPr>
            <p:custDataLst>
              <p:tags r:id="rId11"/>
            </p:custDataLst>
          </p:nvPr>
        </p:nvGraphicFramePr>
        <p:xfrm>
          <a:off x="7019925" y="263461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Translational Conveyor</a:t>
                      </a:r>
                      <a:endParaRPr lang="en-US" altLang="zh-CN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SPD460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600*W*1050mm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to redirect PCBs flow into different channels in a production line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2124075" y="4371975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*The above equipment can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 customized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124075" y="4732020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12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483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SMT production line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00" y="1360800"/>
            <a:ext cx="760162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40" y="1360805"/>
            <a:ext cx="1051915" cy="1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15" y="1360805"/>
            <a:ext cx="1869128" cy="108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990" y="1360805"/>
            <a:ext cx="639432" cy="108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10" y="1360805"/>
            <a:ext cx="677221" cy="1080000"/>
          </a:xfrm>
          <a:prstGeom prst="rect">
            <a:avLst/>
          </a:prstGeom>
        </p:spPr>
      </p:pic>
      <p:graphicFrame>
        <p:nvGraphicFramePr>
          <p:cNvPr id="18" name="表格 17"/>
          <p:cNvGraphicFramePr/>
          <p:nvPr>
            <p:custDataLst>
              <p:tags r:id="rId7"/>
            </p:custDataLst>
          </p:nvPr>
        </p:nvGraphicFramePr>
        <p:xfrm>
          <a:off x="177165" y="2644140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Solder Paste Mixer 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S-SPM01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440*440*550mm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devie is used to mix the solder paste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9" name="表格 18"/>
          <p:cNvGraphicFramePr/>
          <p:nvPr>
            <p:custDataLst>
              <p:tags r:id="rId8"/>
            </p:custDataLst>
          </p:nvPr>
        </p:nvGraphicFramePr>
        <p:xfrm>
          <a:off x="1845945" y="2644140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Semi-Auto Screen Printer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SP-1200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900*900*1650mm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equipment is used to print solder paste on PCB</a:t>
                      </a:r>
                      <a:endParaRPr lang="en-US" altLang="zh-CN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20" name="表格 19"/>
          <p:cNvGraphicFramePr/>
          <p:nvPr>
            <p:custDataLst>
              <p:tags r:id="rId9"/>
            </p:custDataLst>
          </p:nvPr>
        </p:nvGraphicFramePr>
        <p:xfrm>
          <a:off x="3602355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Stencil Clean Machine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S-1688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900*700*1730mm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equipment is used to clean the stencil</a:t>
                      </a:r>
                      <a:r>
                        <a:rPr lang="en-US" altLang="zh-CN" sz="7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(750X736X40mm)</a:t>
                      </a:r>
                      <a:endParaRPr lang="en-US" altLang="zh-CN" sz="7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21" name="表格 20"/>
          <p:cNvGraphicFramePr/>
          <p:nvPr>
            <p:custDataLst>
              <p:tags r:id="rId10"/>
            </p:custDataLst>
          </p:nvPr>
        </p:nvGraphicFramePr>
        <p:xfrm>
          <a:off x="7294880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Reflow Oven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S-6600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3600*720*1250mm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machine is used in reflow soldering process</a:t>
                      </a:r>
                      <a:r>
                        <a:rPr lang="en-US" altLang="zh-CN" sz="6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 temperature zone,other options are also available) </a:t>
                      </a:r>
                      <a:endParaRPr lang="en-US" altLang="zh-CN" sz="6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22" name="表格 21"/>
          <p:cNvGraphicFramePr/>
          <p:nvPr>
            <p:custDataLst>
              <p:tags r:id="rId11"/>
            </p:custDataLst>
          </p:nvPr>
        </p:nvGraphicFramePr>
        <p:xfrm>
          <a:off x="5240020" y="26435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AOI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S-H680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980*960*1600mm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equipment is used to detect common defects encountered in pcb </a:t>
                      </a:r>
                      <a:r>
                        <a:rPr lang="en-US" altLang="zh-CN" sz="6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(400*360mm)</a:t>
                      </a: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39" name="文本框 38"/>
          <p:cNvSpPr txBox="1"/>
          <p:nvPr/>
        </p:nvSpPr>
        <p:spPr>
          <a:xfrm>
            <a:off x="2124075" y="4732020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590675" y="4443730"/>
            <a:ext cx="6158865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More model options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for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Reflow Oven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Screen Printer</a:t>
            </a:r>
            <a:endParaRPr lang="en-US" altLang="zh-C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13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07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THT production line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0" y="1346200"/>
            <a:ext cx="1854545" cy="10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495" y="1334770"/>
            <a:ext cx="955683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255" y="1334770"/>
            <a:ext cx="854945" cy="10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00" y="1360800"/>
            <a:ext cx="910004" cy="10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175" y="1347470"/>
            <a:ext cx="774545" cy="1080000"/>
          </a:xfrm>
          <a:prstGeom prst="rect">
            <a:avLst/>
          </a:prstGeom>
        </p:spPr>
      </p:pic>
      <p:graphicFrame>
        <p:nvGraphicFramePr>
          <p:cNvPr id="18" name="表格 17"/>
          <p:cNvGraphicFramePr/>
          <p:nvPr>
            <p:custDataLst>
              <p:tags r:id="rId7"/>
            </p:custDataLst>
          </p:nvPr>
        </p:nvGraphicFramePr>
        <p:xfrm>
          <a:off x="176400" y="2642400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PCBA Cleaning Machine</a:t>
                      </a: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SME5600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1300*1200*1850mm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machine is used to clean the PCB(</a:t>
                      </a:r>
                      <a:r>
                        <a:rPr lang="en-US" altLang="zh-CN" sz="8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560*550mm</a:t>
                      </a: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8"/>
            </p:custDataLst>
          </p:nvPr>
        </p:nvGraphicFramePr>
        <p:xfrm>
          <a:off x="1616580" y="2643670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Solder unloader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S-UB460W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1200*730*1250mm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unit is used to the transmission of the PCBs of Wave soldering inlet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9"/>
            </p:custDataLst>
          </p:nvPr>
        </p:nvGraphicFramePr>
        <p:xfrm>
          <a:off x="3203445" y="2642400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Solder Robot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S-B400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650*600*720mm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equipment is used for automatic soldering PCB</a:t>
                      </a:r>
                      <a:r>
                        <a:rPr lang="en-US" altLang="zh-CN" sz="8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axis)</a:t>
                      </a:r>
                      <a:endParaRPr lang="en-US" altLang="zh-CN" sz="8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5" name="表格 14"/>
          <p:cNvGraphicFramePr/>
          <p:nvPr>
            <p:custDataLst>
              <p:tags r:id="rId10"/>
            </p:custDataLst>
          </p:nvPr>
        </p:nvGraphicFramePr>
        <p:xfrm>
          <a:off x="4882385" y="26443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BGA Rework Station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SDS-900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970*700*1400mm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equipment can be used for PCB repair (PCB size is </a:t>
                      </a:r>
                      <a:r>
                        <a:rPr lang="en-US" altLang="zh-CN" sz="6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630*610mm</a:t>
                      </a:r>
                      <a:r>
                        <a:rPr lang="en-US" altLang="zh-CN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16" name="表格 15"/>
          <p:cNvGraphicFramePr/>
          <p:nvPr>
            <p:custDataLst>
              <p:tags r:id="rId11"/>
            </p:custDataLst>
          </p:nvPr>
        </p:nvGraphicFramePr>
        <p:xfrm>
          <a:off x="6999475" y="2644305"/>
          <a:ext cx="1176020" cy="159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020"/>
              </a:tblGrid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 Soldering Machine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S-WS350B</a:t>
                      </a:r>
                      <a:endParaRPr lang="en-US" altLang="zh-CN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3500*1400*1650mm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  <a:tr h="474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machine is used for wave soldering process</a:t>
                      </a:r>
                      <a:endParaRPr lang="en-US" altLang="zh-CN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39" name="文本框 38"/>
          <p:cNvSpPr txBox="1"/>
          <p:nvPr/>
        </p:nvSpPr>
        <p:spPr>
          <a:xfrm>
            <a:off x="2124075" y="4732020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051685" y="4468495"/>
            <a:ext cx="5262245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华文仿宋" panose="02010600040101010101" charset="-122"/>
                <a:cs typeface="Arial" panose="020B0604020202020204" pitchFamily="34" charset="0"/>
                <a:sym typeface="+mn-ea"/>
              </a:rPr>
              <a:t>More model options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ea typeface="华文仿宋" panose="02010600040101010101" charset="-122"/>
                <a:cs typeface="Arial" panose="020B0604020202020204" pitchFamily="34" charset="0"/>
                <a:sym typeface="+mn-ea"/>
              </a:rPr>
              <a:t> for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华文仿宋" panose="02010600040101010101" charset="-122"/>
                <a:cs typeface="Arial" panose="020B0604020202020204" pitchFamily="34" charset="0"/>
                <a:sym typeface="+mn-ea"/>
              </a:rPr>
              <a:t>the above machines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ea typeface="华文仿宋" panose="0201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14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39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>
            <a:off x="2592388" y="2433638"/>
            <a:ext cx="900113" cy="6477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右箭头 3"/>
          <p:cNvSpPr/>
          <p:nvPr/>
        </p:nvSpPr>
        <p:spPr>
          <a:xfrm rot="2700000">
            <a:off x="3624380" y="3279382"/>
            <a:ext cx="540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右箭头 4"/>
          <p:cNvSpPr/>
          <p:nvPr/>
        </p:nvSpPr>
        <p:spPr>
          <a:xfrm rot="18900000">
            <a:off x="3684302" y="1875474"/>
            <a:ext cx="540000" cy="3603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右箭头 5"/>
          <p:cNvSpPr/>
          <p:nvPr/>
        </p:nvSpPr>
        <p:spPr>
          <a:xfrm>
            <a:off x="3671888" y="2578100"/>
            <a:ext cx="540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圆角矩形 7"/>
          <p:cNvSpPr/>
          <p:nvPr/>
        </p:nvSpPr>
        <p:spPr>
          <a:xfrm>
            <a:off x="4272280" y="1162050"/>
            <a:ext cx="1728788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Nozzle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272280" y="3776345"/>
            <a:ext cx="1728788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Other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272280" y="2470150"/>
            <a:ext cx="1728788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Feeder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9388" y="2211388"/>
            <a:ext cx="2320925" cy="109061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等线" panose="02010600030101010101" pitchFamily="2" charset="-122"/>
              </a:rPr>
              <a:t>Accessories</a:t>
            </a:r>
            <a:endParaRPr kumimoji="0" lang="zh-CN" altLang="en-US" sz="1800" b="0" i="0" u="none" strike="noStrike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等线" panose="02010600030101010101" pitchFamily="2" charset="-122"/>
            </a:endParaRPr>
          </a:p>
        </p:txBody>
      </p:sp>
      <p:sp>
        <p:nvSpPr>
          <p:cNvPr id="14348" name="文本框 11"/>
          <p:cNvSpPr txBox="1"/>
          <p:nvPr/>
        </p:nvSpPr>
        <p:spPr>
          <a:xfrm>
            <a:off x="6300470" y="1144270"/>
            <a:ext cx="2689860" cy="611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ctr" eaLnBrk="0" hangingPunct="0"/>
            <a:r>
              <a:rPr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Standard </a:t>
            </a:r>
            <a:r>
              <a:rPr 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nozzle</a:t>
            </a:r>
            <a:r>
              <a:rPr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and </a:t>
            </a:r>
            <a:r>
              <a:rPr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custom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nozzle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349" name="文本框 12"/>
          <p:cNvSpPr txBox="1"/>
          <p:nvPr/>
        </p:nvSpPr>
        <p:spPr>
          <a:xfrm>
            <a:off x="6372225" y="2399665"/>
            <a:ext cx="25171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Standard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feeder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</a:t>
            </a:r>
            <a:r>
              <a: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custom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feeder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4350" name="文本框 13"/>
          <p:cNvSpPr txBox="1"/>
          <p:nvPr/>
        </p:nvSpPr>
        <p:spPr>
          <a:xfrm>
            <a:off x="6398260" y="3658235"/>
            <a:ext cx="24942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Accessorie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 required for machines on THT and SMT production lines</a:t>
            </a:r>
            <a:endParaRPr sz="16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6012180" y="1275715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4" name="右箭头 13"/>
          <p:cNvSpPr/>
          <p:nvPr/>
        </p:nvSpPr>
        <p:spPr>
          <a:xfrm>
            <a:off x="6012180" y="2559050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5" name="右箭头 14"/>
          <p:cNvSpPr/>
          <p:nvPr/>
        </p:nvSpPr>
        <p:spPr>
          <a:xfrm>
            <a:off x="6012180" y="3890010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15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07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Nozzle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19" y="1467571"/>
            <a:ext cx="902335" cy="19756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682" y="1537880"/>
            <a:ext cx="485136" cy="19310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0135" y="1489210"/>
            <a:ext cx="911998" cy="1928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3775" y="1584325"/>
            <a:ext cx="805815" cy="1838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329" y="1633754"/>
            <a:ext cx="1274445" cy="18070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3852" y="1742974"/>
            <a:ext cx="1553845" cy="17338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3485" y="1683385"/>
            <a:ext cx="1580515" cy="17856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060065" y="3474720"/>
            <a:ext cx="13652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FUJI XP142/143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15695" y="3487420"/>
            <a:ext cx="13176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Yamaha YG200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41245" y="3487420"/>
            <a:ext cx="6508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HA099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43755" y="3474720"/>
            <a:ext cx="6991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CN 110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23890" y="3469005"/>
            <a:ext cx="16427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FUJI NXT/H08M 0.7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18400" y="3487420"/>
            <a:ext cx="15303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FUJI NXT/H04 10.0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57150" y="3476625"/>
            <a:ext cx="12319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Custom Nozzle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55650" y="4443730"/>
            <a:ext cx="889254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 addition to the above nozzles, there are more types of nozzles(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customizable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altLang="zh-C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124075" y="4732020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16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07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Feeder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1" y="885509"/>
            <a:ext cx="2371429" cy="17428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0" y="2693252"/>
            <a:ext cx="2390476" cy="12571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42" y="2667831"/>
            <a:ext cx="1733333" cy="120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44" y="2888494"/>
            <a:ext cx="2447619" cy="86666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52" y="1004252"/>
            <a:ext cx="2095238" cy="160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99310" y="2600325"/>
            <a:ext cx="12039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Label Feeder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23665" y="3867785"/>
            <a:ext cx="11087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Tube Feeder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065" y="3867785"/>
            <a:ext cx="194881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Radial and Axial Feeder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67220" y="3823970"/>
            <a:ext cx="11595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Solder Feeder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44135" y="2599690"/>
            <a:ext cx="13233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Vibration Feeder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124075" y="4732020"/>
            <a:ext cx="47955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55650" y="4443730"/>
            <a:ext cx="889254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 addition to the above feeders, there are more types of feeders(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customizable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altLang="zh-C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17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07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Other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94710" y="1706995"/>
            <a:ext cx="1892935" cy="1800000"/>
            <a:chOff x="10003" y="2122"/>
            <a:chExt cx="4540" cy="435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63" y="2122"/>
              <a:ext cx="2580" cy="435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3" y="2122"/>
              <a:ext cx="1960" cy="256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3" y="4639"/>
              <a:ext cx="1959" cy="1832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485775" y="3503295"/>
            <a:ext cx="201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Spare parts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of machines on PCBA production line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0110" y="3507740"/>
            <a:ext cx="1875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Various </a:t>
            </a:r>
            <a:r>
              <a:rPr lang="zh-CN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on the PCBA production line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88125" y="3503295"/>
            <a:ext cx="1861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Various </a:t>
            </a:r>
            <a:r>
              <a:rPr lang="zh-CN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consumables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on PCBA production line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5875655" y="1706995"/>
            <a:ext cx="3019810" cy="1800000"/>
            <a:chOff x="9043" y="2235"/>
            <a:chExt cx="4969" cy="2954"/>
          </a:xfrm>
        </p:grpSpPr>
        <p:pic>
          <p:nvPicPr>
            <p:cNvPr id="1286" name="图片 7" descr="接料带"/>
            <p:cNvPicPr>
              <a:picLocks noChangeAspect="1"/>
            </p:cNvPicPr>
            <p:nvPr/>
          </p:nvPicPr>
          <p:blipFill>
            <a:blip r:embed="rId5"/>
            <a:srcRect l="10362" r="15735" b="25156"/>
            <a:stretch>
              <a:fillRect/>
            </a:stretch>
          </p:blipFill>
          <p:spPr>
            <a:xfrm>
              <a:off x="9043" y="2235"/>
              <a:ext cx="2276" cy="133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043" y="3615"/>
              <a:ext cx="2239" cy="156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82" y="2235"/>
              <a:ext cx="2730" cy="2955"/>
            </a:xfrm>
            <a:prstGeom prst="rect">
              <a:avLst/>
            </a:prstGeom>
          </p:spPr>
        </p:pic>
      </p:grpSp>
      <p:pic>
        <p:nvPicPr>
          <p:cNvPr id="15" name="图片 14" descr="AI spare parts (15)"/>
          <p:cNvPicPr>
            <a:picLocks noChangeAspect="1"/>
          </p:cNvPicPr>
          <p:nvPr/>
        </p:nvPicPr>
        <p:blipFill>
          <a:blip r:embed="rId9"/>
          <a:srcRect l="4593" t="6235" r="2583" b="7877"/>
          <a:stretch>
            <a:fillRect/>
          </a:stretch>
        </p:blipFill>
        <p:spPr>
          <a:xfrm>
            <a:off x="196215" y="1706995"/>
            <a:ext cx="2593836" cy="180000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2332355" y="4732020"/>
            <a:ext cx="44780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122295" y="4448175"/>
            <a:ext cx="2898775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know more information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18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39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>
            <a:off x="2592388" y="2433638"/>
            <a:ext cx="900113" cy="6477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右箭头 3"/>
          <p:cNvSpPr/>
          <p:nvPr/>
        </p:nvSpPr>
        <p:spPr>
          <a:xfrm rot="2700000">
            <a:off x="3624380" y="3279382"/>
            <a:ext cx="540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右箭头 4"/>
          <p:cNvSpPr/>
          <p:nvPr/>
        </p:nvSpPr>
        <p:spPr>
          <a:xfrm rot="18900000">
            <a:off x="3684302" y="1875474"/>
            <a:ext cx="540000" cy="3603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右箭头 5"/>
          <p:cNvSpPr/>
          <p:nvPr/>
        </p:nvSpPr>
        <p:spPr>
          <a:xfrm>
            <a:off x="3671888" y="2578100"/>
            <a:ext cx="540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圆角矩形 7"/>
          <p:cNvSpPr/>
          <p:nvPr/>
        </p:nvSpPr>
        <p:spPr>
          <a:xfrm>
            <a:off x="4272280" y="1162050"/>
            <a:ext cx="1728788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S3010A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272280" y="3776345"/>
            <a:ext cx="1728788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S7020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272280" y="2470150"/>
            <a:ext cx="1728788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S4000</a:t>
            </a:r>
            <a:endParaRPr kumimoji="0" lang="en-US" altLang="zh-CN" sz="18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9388" y="2211388"/>
            <a:ext cx="2320925" cy="109061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Auto insertion solution</a:t>
            </a:r>
            <a:endParaRPr kumimoji="0" lang="zh-CN" altLang="en-US" sz="2200" b="0" i="0" u="none" strike="noStrike" kern="1200" cap="none" spc="0" normalizeH="0" baseline="0" noProof="1">
              <a:solidFill>
                <a:schemeClr val="l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8" name="文本框 11"/>
          <p:cNvSpPr txBox="1"/>
          <p:nvPr/>
        </p:nvSpPr>
        <p:spPr>
          <a:xfrm>
            <a:off x="6399530" y="1162050"/>
            <a:ext cx="2279650" cy="611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ctr" eaLnBrk="0" hangingPunct="0"/>
            <a:r>
              <a:rPr lang="en-US" altLang="zh-CN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Radial</a:t>
            </a:r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Component 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 eaLnBrk="0" hangingPunct="0"/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Solutions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349" name="文本框 12"/>
          <p:cNvSpPr txBox="1"/>
          <p:nvPr/>
        </p:nvSpPr>
        <p:spPr>
          <a:xfrm>
            <a:off x="6443980" y="2439670"/>
            <a:ext cx="23082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Axial</a:t>
            </a:r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Component 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 eaLnBrk="0" hangingPunct="0"/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Solutions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350" name="文本框 13"/>
          <p:cNvSpPr txBox="1"/>
          <p:nvPr/>
        </p:nvSpPr>
        <p:spPr>
          <a:xfrm>
            <a:off x="6444615" y="3742055"/>
            <a:ext cx="23317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Oddform</a:t>
            </a:r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Component 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 eaLnBrk="0" hangingPunct="0"/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Solutions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6012180" y="1275715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4" name="右箭头 13"/>
          <p:cNvSpPr/>
          <p:nvPr/>
        </p:nvSpPr>
        <p:spPr>
          <a:xfrm>
            <a:off x="6012180" y="2559050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5" name="右箭头 14"/>
          <p:cNvSpPr/>
          <p:nvPr/>
        </p:nvSpPr>
        <p:spPr>
          <a:xfrm>
            <a:off x="6012180" y="3890010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01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39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6000" y="626400"/>
            <a:ext cx="1728000" cy="5760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kern="120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等线" panose="02010600030101010101" pitchFamily="2" charset="-122"/>
              </a:rPr>
              <a:t>Services</a:t>
            </a:r>
            <a:endParaRPr kumimoji="0" lang="en-US" altLang="zh-CN" sz="1800" b="0" i="0" u="none" strike="noStrike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等线" panose="02010600030101010101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411730" y="1336675"/>
            <a:ext cx="215900" cy="2159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411730" y="2496185"/>
            <a:ext cx="215900" cy="2159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913380" y="1260475"/>
            <a:ext cx="25895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proofing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13380" y="1840230"/>
            <a:ext cx="39554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consulting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5920" y="3579495"/>
            <a:ext cx="50685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after-sales service, including 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installation and machine training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15920" y="2992755"/>
            <a:ext cx="47186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freight guidance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for customers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15920" y="2419985"/>
            <a:ext cx="47796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solutions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for customers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411730" y="1916430"/>
            <a:ext cx="215900" cy="2159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411730" y="3034665"/>
            <a:ext cx="215900" cy="2159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411730" y="3618230"/>
            <a:ext cx="215900" cy="2159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2332355" y="4732020"/>
            <a:ext cx="4478020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*Welcome to consult: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jack@smthelp.com</a:t>
            </a:r>
            <a:r>
              <a:rPr lang="zh-CN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663825" y="4443095"/>
            <a:ext cx="3816985" cy="283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0" hangingPunct="0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Notice: The above services are free </a:t>
            </a:r>
            <a:endParaRPr lang="en-US" altLang="zh-C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19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07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latin typeface="Arial Black" panose="020B0A04020102020204" charset="0"/>
                <a:cs typeface="Arial Black" panose="020B0A04020102020204" charset="0"/>
                <a:sym typeface="+mn-ea"/>
              </a:rPr>
              <a:t>Pre-sale service</a:t>
            </a:r>
            <a:endParaRPr kumimoji="0" lang="en-US" altLang="zh-CN" sz="14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6000" y="626400"/>
            <a:ext cx="1728000" cy="5760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kern="120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等线" panose="02010600030101010101" pitchFamily="2" charset="-122"/>
              </a:rPr>
              <a:t>About us</a:t>
            </a:r>
            <a:endParaRPr kumimoji="0" lang="en-US" altLang="zh-CN" sz="1800" b="0" i="0" u="none" strike="noStrike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等线" panose="02010600030101010101" pitchFamily="2" charset="-122"/>
            </a:endParaRPr>
          </a:p>
        </p:txBody>
      </p:sp>
      <p:pic>
        <p:nvPicPr>
          <p:cNvPr id="9" name="图片 8" descr="客户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53255" y="3584575"/>
            <a:ext cx="3489960" cy="114427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187190" y="2635885"/>
            <a:ext cx="3521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Has an independent manufacturing plant and design team, with </a:t>
            </a:r>
            <a:r>
              <a:rPr lang="zh-CN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production and research and development capabilities</a:t>
            </a:r>
            <a:endParaRPr lang="zh-CN" altLang="en-US"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95830" y="3834130"/>
            <a:ext cx="24491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We have cooperated with many high-quality customers, and </a:t>
            </a:r>
            <a:r>
              <a:rPr lang="zh-CN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brand is trustworthy</a:t>
            </a:r>
            <a:endParaRPr lang="zh-CN" altLang="en-US"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9840" y="1347470"/>
            <a:ext cx="31940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With more than </a:t>
            </a:r>
            <a:r>
              <a:rPr lang="zh-CN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years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of SMT experience, continuously improve product quality, </a:t>
            </a:r>
            <a:r>
              <a:rPr lang="zh-CN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quality is outstanding</a:t>
            </a:r>
            <a:endParaRPr lang="zh-CN" altLang="en-US"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115695" y="2499360"/>
            <a:ext cx="3061335" cy="918210"/>
            <a:chOff x="8788" y="3494"/>
            <a:chExt cx="4821" cy="144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8" y="3497"/>
              <a:ext cx="2366" cy="1443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69" y="3494"/>
              <a:ext cx="2441" cy="1446"/>
            </a:xfrm>
            <a:prstGeom prst="rect">
              <a:avLst/>
            </a:prstGeom>
          </p:spPr>
        </p:pic>
      </p:grpSp>
      <p:grpSp>
        <p:nvGrpSpPr>
          <p:cNvPr id="35" name="组合 34"/>
          <p:cNvGrpSpPr>
            <a:grpSpLocks noChangeAspect="1"/>
          </p:cNvGrpSpPr>
          <p:nvPr/>
        </p:nvGrpSpPr>
        <p:grpSpPr>
          <a:xfrm>
            <a:off x="4453255" y="1082040"/>
            <a:ext cx="3301365" cy="1176020"/>
            <a:chOff x="6929" y="-5248"/>
            <a:chExt cx="12735" cy="453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29" y="-5245"/>
              <a:ext cx="3106" cy="453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5" y="-5245"/>
              <a:ext cx="3185" cy="4535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20" y="-5248"/>
              <a:ext cx="3228" cy="4535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48" y="-5248"/>
              <a:ext cx="3216" cy="4535"/>
            </a:xfrm>
            <a:prstGeom prst="rect">
              <a:avLst/>
            </a:prstGeom>
          </p:spPr>
        </p:pic>
      </p:grpSp>
      <p:sp>
        <p:nvSpPr>
          <p:cNvPr id="38" name="文本框 37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20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燕尾形 9"/>
          <p:cNvSpPr/>
          <p:nvPr/>
        </p:nvSpPr>
        <p:spPr>
          <a:xfrm>
            <a:off x="876300" y="1144588"/>
            <a:ext cx="1504950" cy="350838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visit</a:t>
            </a:r>
            <a:endParaRPr kumimoji="0" lang="zh-CN" altLang="en-US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0" name="矩形 19"/>
          <p:cNvSpPr/>
          <p:nvPr/>
        </p:nvSpPr>
        <p:spPr>
          <a:xfrm>
            <a:off x="1643063" y="92075"/>
            <a:ext cx="2344737" cy="4159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en-US" altLang="zh-CN" sz="2100" dirty="0">
                <a:solidFill>
                  <a:srgbClr val="262626"/>
                </a:solidFill>
                <a:latin typeface="AlternateGothic2 BT" pitchFamily="34" charset="0"/>
                <a:ea typeface="等线 Light" panose="02010600030101010101" pitchFamily="2" charset="-122"/>
              </a:rPr>
              <a:t>WELCOME INQUIRY</a:t>
            </a:r>
            <a:endParaRPr lang="en-US" altLang="zh-CN" sz="2100" dirty="0">
              <a:solidFill>
                <a:srgbClr val="262626"/>
              </a:solidFill>
              <a:latin typeface="AlternateGothic2 BT" pitchFamily="34" charset="0"/>
              <a:ea typeface="等线 Light" panose="02010600030101010101" pitchFamily="2" charset="-122"/>
            </a:endParaRPr>
          </a:p>
        </p:txBody>
      </p:sp>
      <p:sp>
        <p:nvSpPr>
          <p:cNvPr id="22531" name="文本框 31"/>
          <p:cNvSpPr txBox="1"/>
          <p:nvPr/>
        </p:nvSpPr>
        <p:spPr>
          <a:xfrm>
            <a:off x="2478088" y="1169988"/>
            <a:ext cx="1690687" cy="3238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pitchFamily="2" charset="-122"/>
                <a:ea typeface="等线" panose="02010600030101010101" pitchFamily="2" charset="-122"/>
                <a:hlinkClick r:id="rId1"/>
              </a:rPr>
              <a:t>www.smthelp.com</a:t>
            </a:r>
            <a:endParaRPr lang="en-US" altLang="zh-CN" sz="1500" dirty="0">
              <a:solidFill>
                <a:srgbClr val="262626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3" name="燕尾形 32"/>
          <p:cNvSpPr/>
          <p:nvPr/>
        </p:nvSpPr>
        <p:spPr>
          <a:xfrm>
            <a:off x="876300" y="1609725"/>
            <a:ext cx="1504950" cy="352425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us more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3" name="文本框 33"/>
          <p:cNvSpPr txBox="1"/>
          <p:nvPr/>
        </p:nvSpPr>
        <p:spPr>
          <a:xfrm>
            <a:off x="2478088" y="1630363"/>
            <a:ext cx="3552825" cy="3238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pitchFamily="2" charset="-122"/>
                <a:ea typeface="等线" panose="02010600030101010101" pitchFamily="2" charset="-122"/>
                <a:hlinkClick r:id="rId2"/>
              </a:rPr>
              <a:t>https://www.facebook.com/autoinsertion</a:t>
            </a:r>
            <a:endParaRPr lang="en-US" altLang="zh-CN" sz="1500" dirty="0">
              <a:solidFill>
                <a:srgbClr val="262626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5" name="燕尾形 34"/>
          <p:cNvSpPr/>
          <p:nvPr/>
        </p:nvSpPr>
        <p:spPr>
          <a:xfrm>
            <a:off x="876300" y="2074863"/>
            <a:ext cx="2184400" cy="352425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 more our team</a:t>
            </a:r>
            <a:endParaRPr kumimoji="0" lang="zh-CN" altLang="en-US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5" name="文本框 35"/>
          <p:cNvSpPr txBox="1"/>
          <p:nvPr/>
        </p:nvSpPr>
        <p:spPr>
          <a:xfrm>
            <a:off x="3165475" y="2092325"/>
            <a:ext cx="3316288" cy="3222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pitchFamily="2" charset="-122"/>
                <a:ea typeface="等线" panose="02010600030101010101" pitchFamily="2" charset="-122"/>
                <a:hlinkClick r:id="rId3"/>
              </a:rPr>
              <a:t>https://cn.linkedin.com/in/smtsupplier</a:t>
            </a:r>
            <a:endParaRPr lang="en-US" altLang="zh-CN" sz="1500" dirty="0">
              <a:solidFill>
                <a:srgbClr val="262626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7" name="燕尾形 36"/>
          <p:cNvSpPr/>
          <p:nvPr/>
        </p:nvSpPr>
        <p:spPr>
          <a:xfrm>
            <a:off x="876300" y="2540000"/>
            <a:ext cx="4100513" cy="352425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Welcome to our factory in Shenzhen China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燕尾形 39"/>
          <p:cNvSpPr/>
          <p:nvPr/>
        </p:nvSpPr>
        <p:spPr>
          <a:xfrm>
            <a:off x="877888" y="3005138"/>
            <a:ext cx="4703763" cy="352425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See more machine working video, please Youtube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燕尾形 40"/>
          <p:cNvSpPr/>
          <p:nvPr/>
        </p:nvSpPr>
        <p:spPr>
          <a:xfrm>
            <a:off x="877888" y="3471863"/>
            <a:ext cx="1198563" cy="350838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Google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燕尾形 41"/>
          <p:cNvSpPr/>
          <p:nvPr/>
        </p:nvSpPr>
        <p:spPr>
          <a:xfrm>
            <a:off x="877888" y="3937000"/>
            <a:ext cx="3036888" cy="350838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Looking forward to your email</a:t>
            </a:r>
            <a:endParaRPr kumimoji="0" lang="en-US" altLang="zh-CN" sz="15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40" name="文本框 42"/>
          <p:cNvSpPr txBox="1"/>
          <p:nvPr/>
        </p:nvSpPr>
        <p:spPr>
          <a:xfrm>
            <a:off x="2178050" y="3500438"/>
            <a:ext cx="3597275" cy="3222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Auto+insertion, to get more informations</a:t>
            </a:r>
            <a:endParaRPr lang="en-US" altLang="zh-CN" sz="1500" dirty="0">
              <a:solidFill>
                <a:srgbClr val="262626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541" name="文本框 43"/>
          <p:cNvSpPr txBox="1"/>
          <p:nvPr/>
        </p:nvSpPr>
        <p:spPr>
          <a:xfrm>
            <a:off x="3952875" y="3960813"/>
            <a:ext cx="1744663" cy="3222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pitchFamily="2" charset="-122"/>
                <a:ea typeface="等线" panose="02010600030101010101" pitchFamily="2" charset="-122"/>
                <a:hlinkClick r:id="rId4"/>
              </a:rPr>
              <a:t>info@smthelp.com</a:t>
            </a:r>
            <a:endParaRPr lang="en-US" altLang="zh-CN" sz="1500" dirty="0">
              <a:solidFill>
                <a:srgbClr val="262626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542" name="文本框 44"/>
          <p:cNvSpPr txBox="1"/>
          <p:nvPr/>
        </p:nvSpPr>
        <p:spPr>
          <a:xfrm>
            <a:off x="5581650" y="3032125"/>
            <a:ext cx="1354138" cy="3222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1500" dirty="0">
                <a:solidFill>
                  <a:srgbClr val="262626"/>
                </a:solidFill>
                <a:latin typeface="等线" panose="02010600030101010101" pitchFamily="2" charset="-122"/>
                <a:ea typeface="等线" panose="02010600030101010101" pitchFamily="2" charset="-122"/>
                <a:hlinkClick r:id="rId5"/>
              </a:rPr>
              <a:t>Auto Insertion</a:t>
            </a:r>
            <a:endParaRPr lang="en-US" altLang="zh-CN" sz="1500" dirty="0">
              <a:solidFill>
                <a:srgbClr val="262626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21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63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536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585" y="982980"/>
            <a:ext cx="304800" cy="54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文本框 9"/>
          <p:cNvSpPr txBox="1"/>
          <p:nvPr/>
        </p:nvSpPr>
        <p:spPr>
          <a:xfrm>
            <a:off x="5690235" y="1540193"/>
            <a:ext cx="619125" cy="3381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R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esistor </a:t>
            </a:r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C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apacitor</a:t>
            </a:r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36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98" y="1006793"/>
            <a:ext cx="428625" cy="53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文本框 3"/>
          <p:cNvSpPr txBox="1"/>
          <p:nvPr/>
        </p:nvSpPr>
        <p:spPr>
          <a:xfrm>
            <a:off x="6395085" y="1540193"/>
            <a:ext cx="625475" cy="3381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C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eramic </a:t>
            </a:r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C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apacitor</a:t>
            </a:r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36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23" y="1006793"/>
            <a:ext cx="403225" cy="53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9" name="文本框 5"/>
          <p:cNvSpPr txBox="1"/>
          <p:nvPr/>
        </p:nvSpPr>
        <p:spPr>
          <a:xfrm>
            <a:off x="7106285" y="1546543"/>
            <a:ext cx="649288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F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ilm </a:t>
            </a:r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C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apacitor</a:t>
            </a:r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370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548" y="1002030"/>
            <a:ext cx="292100" cy="53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1" name="文本框 25"/>
          <p:cNvSpPr txBox="1"/>
          <p:nvPr/>
        </p:nvSpPr>
        <p:spPr>
          <a:xfrm>
            <a:off x="7757160" y="1540193"/>
            <a:ext cx="685800" cy="3381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F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loating </a:t>
            </a:r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R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esistance</a:t>
            </a:r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372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023" y="2103755"/>
            <a:ext cx="349250" cy="54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3" name="文本框 30"/>
          <p:cNvSpPr txBox="1"/>
          <p:nvPr/>
        </p:nvSpPr>
        <p:spPr>
          <a:xfrm>
            <a:off x="5702935" y="2643505"/>
            <a:ext cx="476250" cy="214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Triode</a:t>
            </a:r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374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948" y="2091055"/>
            <a:ext cx="365125" cy="53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5" name="文本框 32"/>
          <p:cNvSpPr txBox="1"/>
          <p:nvPr/>
        </p:nvSpPr>
        <p:spPr>
          <a:xfrm>
            <a:off x="6444298" y="2643505"/>
            <a:ext cx="463550" cy="214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F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ilter</a:t>
            </a:r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376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2160" y="2089468"/>
            <a:ext cx="520700" cy="554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7" name="文本框 34"/>
          <p:cNvSpPr txBox="1"/>
          <p:nvPr/>
        </p:nvSpPr>
        <p:spPr>
          <a:xfrm>
            <a:off x="7020560" y="2643505"/>
            <a:ext cx="679450" cy="214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Connector</a:t>
            </a:r>
            <a:endParaRPr lang="en-US" altLang="zh-CN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378" name="图片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0823" y="2103755"/>
            <a:ext cx="515937" cy="54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9" name="文本框 36"/>
          <p:cNvSpPr txBox="1"/>
          <p:nvPr/>
        </p:nvSpPr>
        <p:spPr>
          <a:xfrm>
            <a:off x="7782560" y="2638743"/>
            <a:ext cx="611188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R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esistor </a:t>
            </a:r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</a:rPr>
              <a:t>etwork</a:t>
            </a:r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380" name="图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3460" y="2103755"/>
            <a:ext cx="277813" cy="54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文本框 38"/>
          <p:cNvSpPr txBox="1"/>
          <p:nvPr/>
        </p:nvSpPr>
        <p:spPr>
          <a:xfrm>
            <a:off x="8474710" y="2700655"/>
            <a:ext cx="695325" cy="212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  <a:sym typeface="等线" panose="02010600030101010101" pitchFamily="2" charset="-122"/>
              </a:rPr>
              <a:t>R</a:t>
            </a:r>
            <a:r>
              <a:rPr lang="zh-CN" altLang="en-US" sz="800">
                <a:latin typeface="等线" panose="02010600030101010101" pitchFamily="2" charset="-122"/>
                <a:ea typeface="等线" panose="02010600030101010101" pitchFamily="2" charset="-122"/>
                <a:sym typeface="等线" panose="02010600030101010101" pitchFamily="2" charset="-122"/>
              </a:rPr>
              <a:t>esistance</a:t>
            </a:r>
            <a:endParaRPr lang="zh-CN" altLang="en-US" sz="800">
              <a:latin typeface="等线" panose="02010600030101010101" pitchFamily="2" charset="-122"/>
              <a:ea typeface="等线" panose="02010600030101010101" pitchFamily="2" charset="-122"/>
              <a:sym typeface="等线" panose="02010600030101010101" pitchFamily="2" charset="-122"/>
            </a:endParaRPr>
          </a:p>
        </p:txBody>
      </p:sp>
      <p:pic>
        <p:nvPicPr>
          <p:cNvPr id="15382" name="图片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2985" y="1006793"/>
            <a:ext cx="269875" cy="53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3" name="文本框 40"/>
          <p:cNvSpPr txBox="1"/>
          <p:nvPr/>
        </p:nvSpPr>
        <p:spPr>
          <a:xfrm>
            <a:off x="8593773" y="1602105"/>
            <a:ext cx="368300" cy="214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800">
                <a:latin typeface="等线" panose="02010600030101010101" pitchFamily="2" charset="-122"/>
                <a:ea typeface="等线" panose="02010600030101010101" pitchFamily="2" charset="-122"/>
                <a:sym typeface="等线" panose="02010600030101010101" pitchFamily="2" charset="-122"/>
              </a:rPr>
              <a:t>LED</a:t>
            </a:r>
            <a:endParaRPr lang="en-US" altLang="zh-CN" sz="800">
              <a:latin typeface="等线" panose="02010600030101010101" pitchFamily="2" charset="-122"/>
              <a:ea typeface="等线" panose="02010600030101010101" pitchFamily="2" charset="-122"/>
              <a:sym typeface="等线" panose="02010600030101010101" pitchFamily="2" charset="-122"/>
            </a:endParaRPr>
          </a:p>
        </p:txBody>
      </p:sp>
      <p:sp>
        <p:nvSpPr>
          <p:cNvPr id="15384" name="文本框 41"/>
          <p:cNvSpPr txBox="1"/>
          <p:nvPr/>
        </p:nvSpPr>
        <p:spPr>
          <a:xfrm>
            <a:off x="6309360" y="570865"/>
            <a:ext cx="245808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>
                <a:latin typeface="等线" panose="02010600030101010101" pitchFamily="2" charset="-122"/>
                <a:ea typeface="等线" panose="02010600030101010101" pitchFamily="2" charset="-122"/>
              </a:rPr>
              <a:t>Component Range:</a:t>
            </a:r>
            <a:endParaRPr lang="en-US" altLang="zh-CN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S3010A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-36195" y="3731260"/>
            <a:ext cx="3151505" cy="703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Dimension: 1700X1600X1800mm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PCB size: 400X380mm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Component span: </a:t>
            </a:r>
            <a:r>
              <a:rPr lang="en-US" altLang="zh-CN" sz="1000">
                <a:latin typeface="Arial" panose="020B0604020202020204" pitchFamily="34" charset="0"/>
                <a:cs typeface="Arial" panose="020B0604020202020204" pitchFamily="34" charset="0"/>
              </a:rPr>
              <a:t>2.5/3/3.5/5/7.5/10/15mm</a:t>
            </a:r>
            <a:endParaRPr lang="en-US" altLang="zh-C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9056" y="1620520"/>
            <a:ext cx="1402105" cy="108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7807" y="1620520"/>
            <a:ext cx="1411579" cy="108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95270" y="2720340"/>
            <a:ext cx="19240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Fully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 automatic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 insertion</a:t>
            </a:r>
            <a:endParaRPr lang="en-US" altLang="zh-CN" sz="100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02935" y="2870835"/>
            <a:ext cx="3493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Wide range of applications, can insert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20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kinds of 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component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s at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the same time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.</a:t>
            </a:r>
            <a:endParaRPr lang="en-US" altLang="zh-CN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1135" y="3856355"/>
            <a:ext cx="7301230" cy="406400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fficiency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=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12000CPH(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with Clinch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≥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8-10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workers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915920" y="4562475"/>
            <a:ext cx="40951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Video Link: </a:t>
            </a:r>
            <a:r>
              <a:rPr lang="zh-CN" alt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https://youtu.be/Y6v_U97S_Ho</a:t>
            </a:r>
            <a:endParaRPr lang="zh-CN" altLang="en-US" sz="14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95270" y="3020060"/>
            <a:ext cx="16236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Easy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 programming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95270" y="3300730"/>
            <a:ext cx="30276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Easy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 operate(1 person can operate 4 machines at the same time)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" y="1401128"/>
            <a:ext cx="2514600" cy="2343149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2687320" y="278892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687320" y="308229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687320" y="3448685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652135" y="295084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02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63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S4000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0" y="3656965"/>
            <a:ext cx="2565400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Dimension: 1700X1500X1800mm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PCB size: 320X360mm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Component span: 5-20mm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57850" y="2754630"/>
            <a:ext cx="3493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Wide range of applications, can insert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20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kinds of 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component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s at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the same time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.</a:t>
            </a:r>
            <a:endParaRPr lang="en-US" altLang="zh-CN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28265" y="3795395"/>
            <a:ext cx="6383655" cy="406400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fficiency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=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13000CPH(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with Clinch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≥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workers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15920" y="4515485"/>
            <a:ext cx="35286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Video Link: </a:t>
            </a:r>
            <a:r>
              <a:rPr lang="zh-CN" alt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https://youtu.be/1YGdj1jnDOY</a:t>
            </a:r>
            <a:endParaRPr lang="zh-CN" altLang="en-US" sz="14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0389" y="1620520"/>
            <a:ext cx="1421052" cy="10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406" y="1627505"/>
            <a:ext cx="1411756" cy="10801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35885" y="2760345"/>
            <a:ext cx="27736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Can be insertioned in 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various angles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en-US" altLang="zh-CN" sz="100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525" y="961390"/>
            <a:ext cx="2851785" cy="1793240"/>
          </a:xfrm>
          <a:prstGeom prst="rect">
            <a:avLst/>
          </a:prstGeom>
        </p:spPr>
      </p:pic>
      <p:sp>
        <p:nvSpPr>
          <p:cNvPr id="14" name="文本框 41"/>
          <p:cNvSpPr txBox="1"/>
          <p:nvPr/>
        </p:nvSpPr>
        <p:spPr>
          <a:xfrm>
            <a:off x="6372225" y="627380"/>
            <a:ext cx="245808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>
                <a:latin typeface="等线" panose="02010600030101010101" pitchFamily="2" charset="-122"/>
                <a:ea typeface="等线" panose="02010600030101010101" pitchFamily="2" charset="-122"/>
              </a:rPr>
              <a:t>Component Range:</a:t>
            </a:r>
            <a:endParaRPr lang="en-US" altLang="zh-CN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58" y="1603375"/>
            <a:ext cx="2367333" cy="20535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635885" y="3025775"/>
            <a:ext cx="16236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Easy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 programming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35885" y="3291205"/>
            <a:ext cx="34442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Easy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 operate(1 person can operate 4 machines at the same time)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520315" y="2825115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520315" y="309626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520315" y="343535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580380" y="282892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03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63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S7020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0" y="3668395"/>
            <a:ext cx="2565400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Dimension: 1400X1000X1600mm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PCB size: 350X300mm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Four heads design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00020" y="3939540"/>
            <a:ext cx="6383655" cy="406400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fficiency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=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6500CPH(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with Clinch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≥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workers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15920" y="4659630"/>
            <a:ext cx="35286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Video Link: </a:t>
            </a:r>
            <a:r>
              <a:rPr lang="zh-CN" alt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https://youtu.be/KMk6hHi3V-8</a:t>
            </a:r>
            <a:endParaRPr lang="zh-CN" altLang="en-US" sz="14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20645" y="1605280"/>
            <a:ext cx="32264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Supports multiple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 grippers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 to grab multiple 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oddform components</a:t>
            </a:r>
            <a:endParaRPr lang="en-US" altLang="zh-CN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4" name="文本框 41"/>
          <p:cNvSpPr txBox="1"/>
          <p:nvPr/>
        </p:nvSpPr>
        <p:spPr>
          <a:xfrm>
            <a:off x="6501765" y="627380"/>
            <a:ext cx="245808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>
                <a:latin typeface="等线" panose="02010600030101010101" pitchFamily="2" charset="-122"/>
                <a:ea typeface="等线" panose="02010600030101010101" pitchFamily="2" charset="-122"/>
              </a:rPr>
              <a:t>Component Range:</a:t>
            </a:r>
            <a:endParaRPr lang="en-US" altLang="zh-CN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56205" y="3471545"/>
            <a:ext cx="31908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Four heads design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, extreme efficiency improvement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63825" y="3003550"/>
            <a:ext cx="34442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Support various types of feeders, 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both bulk and braided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 components are available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20484" name="图片 10"/>
          <p:cNvPicPr>
            <a:picLocks noChangeAspect="1"/>
          </p:cNvPicPr>
          <p:nvPr/>
        </p:nvPicPr>
        <p:blipFill>
          <a:blip r:embed="rId2"/>
          <a:srcRect t="762" b="37037"/>
          <a:stretch>
            <a:fillRect/>
          </a:stretch>
        </p:blipFill>
        <p:spPr>
          <a:xfrm rot="5400000">
            <a:off x="6597885" y="1027430"/>
            <a:ext cx="720000" cy="72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图片 4"/>
          <p:cNvPicPr>
            <a:picLocks noChangeAspect="1"/>
          </p:cNvPicPr>
          <p:nvPr/>
        </p:nvPicPr>
        <p:blipFill>
          <a:blip r:embed="rId3"/>
          <a:srcRect l="32606" r="36134"/>
          <a:stretch>
            <a:fillRect/>
          </a:stretch>
        </p:blipFill>
        <p:spPr>
          <a:xfrm>
            <a:off x="7884181" y="1024890"/>
            <a:ext cx="720000" cy="72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图片 4"/>
          <p:cNvPicPr>
            <a:picLocks noChangeAspect="1"/>
          </p:cNvPicPr>
          <p:nvPr/>
        </p:nvPicPr>
        <p:blipFill>
          <a:blip r:embed="rId4"/>
          <a:srcRect l="27814" t="21314" r="13276" b="11009"/>
          <a:stretch>
            <a:fillRect/>
          </a:stretch>
        </p:blipFill>
        <p:spPr>
          <a:xfrm>
            <a:off x="6598445" y="1994218"/>
            <a:ext cx="720000" cy="72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2"/>
          <p:cNvPicPr>
            <a:picLocks noChangeAspect="1"/>
          </p:cNvPicPr>
          <p:nvPr/>
        </p:nvPicPr>
        <p:blipFill>
          <a:blip r:embed="rId5"/>
          <a:srcRect l="27741" t="470" r="33003" b="-470"/>
          <a:stretch>
            <a:fillRect/>
          </a:stretch>
        </p:blipFill>
        <p:spPr>
          <a:xfrm>
            <a:off x="7884104" y="1987550"/>
            <a:ext cx="720000" cy="72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文本框 3"/>
          <p:cNvSpPr txBox="1"/>
          <p:nvPr/>
        </p:nvSpPr>
        <p:spPr>
          <a:xfrm>
            <a:off x="6645275" y="1747203"/>
            <a:ext cx="62547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Terminal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1150" y="1714183"/>
            <a:ext cx="62547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Eyelet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6732270" y="2715895"/>
            <a:ext cx="48006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Pin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7833360" y="2713990"/>
            <a:ext cx="81661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Tack Swich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755" y="686435"/>
            <a:ext cx="467210" cy="72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67835"/>
            <a:ext cx="2347595" cy="22998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163136" y="814594"/>
            <a:ext cx="720000" cy="46322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6055" y="686435"/>
            <a:ext cx="403846" cy="72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6980" y="2118995"/>
            <a:ext cx="729657" cy="720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1230" y="2116455"/>
            <a:ext cx="698782" cy="720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7855" y="2118995"/>
            <a:ext cx="1107078" cy="720000"/>
          </a:xfrm>
          <a:prstGeom prst="rect">
            <a:avLst/>
          </a:prstGeom>
        </p:spPr>
      </p:pic>
      <p:sp>
        <p:nvSpPr>
          <p:cNvPr id="26" name="文本框 3"/>
          <p:cNvSpPr txBox="1"/>
          <p:nvPr/>
        </p:nvSpPr>
        <p:spPr>
          <a:xfrm>
            <a:off x="2506980" y="1366838"/>
            <a:ext cx="62547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Electric Catch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文本框 3"/>
          <p:cNvSpPr txBox="1"/>
          <p:nvPr/>
        </p:nvSpPr>
        <p:spPr>
          <a:xfrm>
            <a:off x="3225165" y="1390968"/>
            <a:ext cx="62547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Air Grab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文本框 3"/>
          <p:cNvSpPr txBox="1"/>
          <p:nvPr/>
        </p:nvSpPr>
        <p:spPr>
          <a:xfrm>
            <a:off x="3914140" y="1390968"/>
            <a:ext cx="62547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Nozzle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3427095" y="2836545"/>
            <a:ext cx="82677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Reel feeder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文本框 3"/>
          <p:cNvSpPr txBox="1"/>
          <p:nvPr/>
        </p:nvSpPr>
        <p:spPr>
          <a:xfrm>
            <a:off x="2456180" y="2835910"/>
            <a:ext cx="82677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Bowl feeder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3"/>
          <p:cNvSpPr txBox="1"/>
          <p:nvPr/>
        </p:nvSpPr>
        <p:spPr>
          <a:xfrm>
            <a:off x="4567555" y="2827655"/>
            <a:ext cx="82677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sz="8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Reel feeder</a:t>
            </a:r>
            <a:endParaRPr lang="en-US" sz="80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72150" y="2827655"/>
            <a:ext cx="3493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Wide range of applications, can insert 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4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kinds of 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oddfrom component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s at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the same time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.</a:t>
            </a:r>
            <a:endParaRPr lang="en-US" altLang="zh-CN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821555" y="1347470"/>
            <a:ext cx="805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800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zh-CN" altLang="en-US" sz="800">
                <a:latin typeface="Arial" panose="020B0604020202020204" pitchFamily="34" charset="0"/>
                <a:cs typeface="Arial" panose="020B0604020202020204" pitchFamily="34" charset="0"/>
              </a:rPr>
              <a:t> head</a:t>
            </a:r>
            <a:r>
              <a:rPr lang="en-US" altLang="zh-CN" sz="8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800"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6145" y="686435"/>
            <a:ext cx="952038" cy="720000"/>
          </a:xfrm>
          <a:prstGeom prst="rect">
            <a:avLst/>
          </a:prstGeom>
        </p:spPr>
      </p:pic>
      <p:sp>
        <p:nvSpPr>
          <p:cNvPr id="37" name="椭圆 36"/>
          <p:cNvSpPr/>
          <p:nvPr/>
        </p:nvSpPr>
        <p:spPr>
          <a:xfrm>
            <a:off x="2555875" y="1754505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2555875" y="3146425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2555875" y="3616960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772150" y="288988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04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39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>
            <a:off x="2592388" y="2433638"/>
            <a:ext cx="900113" cy="6477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右箭头 3"/>
          <p:cNvSpPr/>
          <p:nvPr/>
        </p:nvSpPr>
        <p:spPr>
          <a:xfrm rot="2700000">
            <a:off x="3624380" y="3279382"/>
            <a:ext cx="540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右箭头 4"/>
          <p:cNvSpPr/>
          <p:nvPr/>
        </p:nvSpPr>
        <p:spPr>
          <a:xfrm rot="18900000">
            <a:off x="3684302" y="1875474"/>
            <a:ext cx="540000" cy="3603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右箭头 5"/>
          <p:cNvSpPr/>
          <p:nvPr/>
        </p:nvSpPr>
        <p:spPr>
          <a:xfrm>
            <a:off x="3671888" y="2578100"/>
            <a:ext cx="540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圆角矩形 7"/>
          <p:cNvSpPr/>
          <p:nvPr/>
        </p:nvSpPr>
        <p:spPr>
          <a:xfrm>
            <a:off x="4272280" y="1162050"/>
            <a:ext cx="1728788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S-600SV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272280" y="3776345"/>
            <a:ext cx="1728788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S-V8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272280" y="2470150"/>
            <a:ext cx="1728788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S-530SV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9388" y="2211388"/>
            <a:ext cx="2320925" cy="109061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Auto mounting solution</a:t>
            </a:r>
            <a:endParaRPr kumimoji="0" lang="zh-CN" altLang="en-US" sz="2200" b="0" i="0" u="none" strike="noStrike" kern="1200" cap="none" spc="0" normalizeH="0" baseline="0" noProof="1">
              <a:solidFill>
                <a:schemeClr val="l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8" name="文本框 11"/>
          <p:cNvSpPr txBox="1"/>
          <p:nvPr/>
        </p:nvSpPr>
        <p:spPr>
          <a:xfrm>
            <a:off x="6280150" y="1142365"/>
            <a:ext cx="2200910" cy="611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ctr" eaLnBrk="0" hangingPunct="0"/>
            <a:r>
              <a:rPr lang="en-US" altLang="zh-CN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Normal LED</a:t>
            </a:r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 eaLnBrk="0" hangingPunct="0"/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Solutions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349" name="文本框 12"/>
          <p:cNvSpPr txBox="1"/>
          <p:nvPr/>
        </p:nvSpPr>
        <p:spPr>
          <a:xfrm>
            <a:off x="6299835" y="2427605"/>
            <a:ext cx="24650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Long board LED </a:t>
            </a:r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Solutions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350" name="文本框 13"/>
          <p:cNvSpPr txBox="1"/>
          <p:nvPr/>
        </p:nvSpPr>
        <p:spPr>
          <a:xfrm>
            <a:off x="6372225" y="3890010"/>
            <a:ext cx="23050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/>
            <a:r>
              <a:rPr lang="en-US" altLang="zh-CN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Lens</a:t>
            </a:r>
            <a:r>
              <a:rPr lang="zh-CN" altLang="en-US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Solutions</a:t>
            </a:r>
            <a:endParaRPr lang="zh-CN" altLang="en-US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6012180" y="1275715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4" name="右箭头 13"/>
          <p:cNvSpPr/>
          <p:nvPr/>
        </p:nvSpPr>
        <p:spPr>
          <a:xfrm>
            <a:off x="6012180" y="2559050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5" name="右箭头 14"/>
          <p:cNvSpPr/>
          <p:nvPr/>
        </p:nvSpPr>
        <p:spPr>
          <a:xfrm>
            <a:off x="6012180" y="3890010"/>
            <a:ext cx="432000" cy="3587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文本框 1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05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63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S-600SV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0" y="3668395"/>
            <a:ext cx="2565400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Dimension: 1230X1200X1360mm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PCB size: 600X380mm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Eight heads design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10915" y="4227830"/>
            <a:ext cx="5234940" cy="406400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fficiency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=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40000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CPH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≥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workers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65" y="2355850"/>
            <a:ext cx="1680902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915" y="771525"/>
            <a:ext cx="1067514" cy="108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00020" y="1851660"/>
            <a:ext cx="29838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Eight heads design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, extreme efficiency improvement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592070" y="3671570"/>
            <a:ext cx="108000" cy="1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03830" y="3482975"/>
            <a:ext cx="31261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Support 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20 standard feeders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, which can support the mount of 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20 different components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 at the same time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565400" y="1997075"/>
            <a:ext cx="108000" cy="1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41"/>
          <p:cNvSpPr txBox="1"/>
          <p:nvPr/>
        </p:nvSpPr>
        <p:spPr>
          <a:xfrm>
            <a:off x="6372225" y="627380"/>
            <a:ext cx="245808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>
                <a:latin typeface="等线" panose="02010600030101010101" pitchFamily="2" charset="-122"/>
                <a:ea typeface="等线" panose="02010600030101010101" pitchFamily="2" charset="-122"/>
              </a:rPr>
              <a:t>Component Range:</a:t>
            </a:r>
            <a:endParaRPr lang="en-US" altLang="zh-CN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99835" y="2931795"/>
            <a:ext cx="208851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Chip a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ccuracy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: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±0.05mm</a:t>
            </a:r>
            <a:endParaRPr lang="zh-CN" altLang="en-US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6" name="IMG_1436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225" y="987425"/>
            <a:ext cx="2065338" cy="1423988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6299835" y="2427605"/>
            <a:ext cx="23729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0603~5050~7474, high-power </a:t>
            </a:r>
            <a:endParaRPr lang="zh-CN" altLang="en-US" sz="10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LED, IC&lt;10mm</a:t>
            </a:r>
            <a:endParaRPr lang="zh-CN" altLang="en-US" sz="10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156325" y="300355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56325" y="257302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" y="1275715"/>
            <a:ext cx="2301240" cy="23647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06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435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S-530SV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0" y="3668395"/>
            <a:ext cx="2565400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Dimension: 2000X1250X1400mm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PCB size: 1500X400mm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Eight heads design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43885" y="3867150"/>
            <a:ext cx="5577205" cy="454025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LED E</a:t>
            </a:r>
            <a:r>
              <a:rPr lang="zh-C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fficiency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=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45000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CPH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≥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23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workers</a:t>
            </a:r>
            <a:endParaRPr lang="en-US" altLang="zh-CN" sz="2000" b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915" y="800100"/>
            <a:ext cx="1067514" cy="108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00020" y="1851660"/>
            <a:ext cx="29838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Eight heads design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, extreme efficiency improvement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565400" y="3467735"/>
            <a:ext cx="108000" cy="1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2565400" y="1997075"/>
            <a:ext cx="108000" cy="1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264275" y="2486025"/>
            <a:ext cx="245681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1000">
                <a:latin typeface="Arial Black" panose="020B0A04020102020204" charset="0"/>
                <a:cs typeface="Arial Black" panose="020B0A04020102020204" charset="0"/>
              </a:rPr>
              <a:t>Mechanical Precision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: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±0.0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2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mm</a:t>
            </a:r>
            <a:endParaRPr lang="zh-CN" altLang="en-US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76975" y="1861185"/>
            <a:ext cx="23729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0603~5050~7474, high-power </a:t>
            </a:r>
            <a:endParaRPr lang="zh-CN" altLang="en-US" sz="10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LED, IC&lt;10mm</a:t>
            </a:r>
            <a:endParaRPr lang="zh-CN" altLang="en-US" sz="10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156325" y="255460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56325" y="200660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890" y="2250440"/>
            <a:ext cx="1214391" cy="108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627630" y="3305175"/>
            <a:ext cx="2951480" cy="433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Marble platform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, can process long 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LED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board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s with a length of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1.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5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 meters</a:t>
            </a:r>
            <a:endParaRPr lang="zh-CN" altLang="en-US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" y="1707515"/>
            <a:ext cx="2383918" cy="17665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570" y="781050"/>
            <a:ext cx="1501056" cy="10800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264275" y="3034030"/>
            <a:ext cx="172339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Zoom: ROI </a:t>
            </a:r>
            <a:r>
              <a:rPr lang="en-US" altLang="zh-CN" sz="100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6 Mons</a:t>
            </a:r>
            <a:endParaRPr lang="en-US" altLang="zh-CN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169025" y="310261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07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47813" y="-30162"/>
            <a:ext cx="66405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accent5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Souther Machinery 2023 Catalog</a:t>
            </a:r>
            <a:endParaRPr kumimoji="0" lang="en-US" altLang="zh-CN" sz="2400" b="1" kern="1200" cap="none" spc="0" normalizeH="0" baseline="0" noProof="1">
              <a:solidFill>
                <a:schemeClr val="accent5">
                  <a:lumMod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63" name="object 2"/>
          <p:cNvSpPr/>
          <p:nvPr/>
        </p:nvSpPr>
        <p:spPr>
          <a:xfrm>
            <a:off x="1187450" y="73025"/>
            <a:ext cx="403225" cy="254000"/>
          </a:xfrm>
          <a:custGeom>
            <a:avLst/>
            <a:gdLst/>
            <a:ahLst/>
            <a:cxnLst>
              <a:cxn ang="0">
                <a:pos x="0" y="253505"/>
              </a:cxn>
              <a:cxn ang="0">
                <a:pos x="402864" y="253505"/>
              </a:cxn>
              <a:cxn ang="0">
                <a:pos x="402864" y="0"/>
              </a:cxn>
              <a:cxn ang="0">
                <a:pos x="0" y="0"/>
              </a:cxn>
              <a:cxn ang="0">
                <a:pos x="0" y="253505"/>
              </a:cxn>
            </a:cxnLst>
            <a:rect l="0" t="0" r="0" b="0"/>
            <a:pathLst>
              <a:path w="288290" h="257175">
                <a:moveTo>
                  <a:pt x="0" y="256674"/>
                </a:moveTo>
                <a:lnTo>
                  <a:pt x="288032" y="256674"/>
                </a:lnTo>
                <a:lnTo>
                  <a:pt x="288032" y="0"/>
                </a:lnTo>
                <a:lnTo>
                  <a:pt x="0" y="0"/>
                </a:lnTo>
                <a:lnTo>
                  <a:pt x="0" y="256674"/>
                </a:lnTo>
                <a:close/>
              </a:path>
            </a:pathLst>
          </a:custGeom>
          <a:solidFill>
            <a:srgbClr val="0085C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36513" y="627063"/>
            <a:ext cx="1727200" cy="576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kern="1200" cap="none" spc="0" normalizeH="0" baseline="0" noProof="1">
                <a:solidFill>
                  <a:schemeClr val="lt1"/>
                </a:solidFill>
                <a:latin typeface="Arial Black" panose="020B0A04020102020204" charset="0"/>
                <a:ea typeface="+mn-ea"/>
                <a:cs typeface="Arial Black" panose="020B0A04020102020204" charset="0"/>
              </a:rPr>
              <a:t>S-V8</a:t>
            </a:r>
            <a:endParaRPr kumimoji="0" lang="en-US" altLang="zh-CN" sz="2000" b="0" i="0" u="none" strike="noStrike" kern="1200" cap="none" spc="0" normalizeH="0" baseline="0" noProof="1">
              <a:solidFill>
                <a:schemeClr val="lt1"/>
              </a:solidFill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0" y="3668395"/>
            <a:ext cx="2565400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Dimension: 2000X1150X1400mm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PCB size: 1200X460mm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Eight heads design</a:t>
            </a:r>
            <a:endParaRPr lang="en-US" altLang="zh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04210" y="3763645"/>
            <a:ext cx="5577205" cy="871855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LED E</a:t>
            </a:r>
            <a:r>
              <a:rPr lang="zh-C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fficiency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=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40000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CPH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≥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workers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Lens 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</a:t>
            </a:r>
            <a:r>
              <a:rPr lang="zh-CN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fficiency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=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18000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CPH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≥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15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workers</a:t>
            </a:r>
            <a:endParaRPr lang="en-US" altLang="zh-CN" sz="2000" b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915" y="771525"/>
            <a:ext cx="1067514" cy="108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00020" y="1851660"/>
            <a:ext cx="29838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Eight heads design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  <a:sym typeface="+mn-ea"/>
              </a:rPr>
              <a:t>, extreme efficiency improvement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565400" y="3467735"/>
            <a:ext cx="108000" cy="1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2565400" y="1997075"/>
            <a:ext cx="108000" cy="1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228080" y="2571750"/>
            <a:ext cx="243141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Highest precision</a:t>
            </a:r>
            <a:endParaRPr lang="en-US" altLang="zh-CN" sz="10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Placement a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ccuracy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: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±0.0</a:t>
            </a:r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3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mm</a:t>
            </a:r>
            <a:endParaRPr lang="zh-CN" altLang="en-US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S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table</a:t>
            </a:r>
            <a:r>
              <a:rPr lang="zh-CN" altLang="en-US" sz="100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 placement of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 0603 chips</a:t>
            </a:r>
            <a:endParaRPr lang="zh-CN" altLang="en-US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28080" y="1779270"/>
            <a:ext cx="17272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Lens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can be mounted</a:t>
            </a:r>
            <a:endParaRPr lang="zh-CN" altLang="en-US" sz="10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156325" y="2794635"/>
            <a:ext cx="108000" cy="1079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56325" y="185166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-21474826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6" y="1635760"/>
            <a:ext cx="2380493" cy="1918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890" y="2250440"/>
            <a:ext cx="1214391" cy="108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715895" y="3330575"/>
            <a:ext cx="2951480" cy="433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Marble platform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, can process long 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LED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1000">
                <a:latin typeface="Arial Black" panose="020B0A04020102020204" charset="0"/>
                <a:cs typeface="Arial Black" panose="020B0A04020102020204" charset="0"/>
              </a:rPr>
              <a:t>board</a:t>
            </a:r>
            <a:r>
              <a:rPr lang="zh-CN" altLang="en-US" sz="1000">
                <a:latin typeface="Arial Black" panose="020B0A04020102020204" charset="0"/>
                <a:cs typeface="Arial Black" panose="020B0A04020102020204" charset="0"/>
              </a:rPr>
              <a:t>s with a length of </a:t>
            </a:r>
            <a:r>
              <a:rPr lang="zh-CN" altLang="en-US" sz="10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1.2 meters</a:t>
            </a:r>
            <a:endParaRPr lang="zh-CN" altLang="en-US" sz="10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75" y="699135"/>
            <a:ext cx="1555200" cy="108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4744720"/>
            <a:ext cx="445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08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</p:sld>
</file>

<file path=ppt/tags/tag1.xml><?xml version="1.0" encoding="utf-8"?>
<p:tagLst xmlns:p="http://schemas.openxmlformats.org/presentationml/2006/main">
  <p:tag name="KSO_WM_UNIT_PLACING_PICTURE_USER_VIEWPORT" val="{&quot;height&quot;:8985,&quot;width&quot;:9165}"/>
</p:tagLst>
</file>

<file path=ppt/tags/tag10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1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2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3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4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5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6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7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8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19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0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1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2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3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4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5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6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7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8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29.xml><?xml version="1.0" encoding="utf-8"?>
<p:tagLst xmlns:p="http://schemas.openxmlformats.org/presentationml/2006/main">
  <p:tag name="KSO_WM_UNIT_PLACING_PICTURE_USER_VIEWPORT" val="{&quot;height&quot;:2162,&quot;width&quot;:3088}"/>
</p:tagLst>
</file>

<file path=ppt/tags/tag3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30.xml><?xml version="1.0" encoding="utf-8"?>
<p:tagLst xmlns:p="http://schemas.openxmlformats.org/presentationml/2006/main">
  <p:tag name="KSO_WM_UNIT_PLACING_PICTURE_USER_VIEWPORT" val="{&quot;height&quot;:4722,&quot;width&quot;:14400}"/>
</p:tagLst>
</file>

<file path=ppt/tags/tag31.xml><?xml version="1.0" encoding="utf-8"?>
<p:tagLst xmlns:p="http://schemas.openxmlformats.org/presentationml/2006/main">
  <p:tag name="KSO_WPP_MARK_KEY" val="2332f90a-82da-4ebb-96c5-c8335bea6bfd"/>
  <p:tag name="COMMONDATA" val="eyJoZGlkIjoiNjM5NWY4M2Q3MmRjMzNhMWVkODI5Mzg0ZDRiM2M4YzcifQ=="/>
</p:tagLst>
</file>

<file path=ppt/tags/tag4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5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6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7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8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ags/tag9.xml><?xml version="1.0" encoding="utf-8"?>
<p:tagLst xmlns:p="http://schemas.openxmlformats.org/presentationml/2006/main">
  <p:tag name="KSO_WM_UNIT_TABLE_BEAUTIFY" val="smartTable{025c770b-1d38-4f86-9a7a-91c4669e7eae}"/>
  <p:tag name="TABLE_ENDDRAG_ORIGIN_RECT" val="80*117"/>
  <p:tag name="TABLE_ENDDRAG_RECT" val="20*217*80*11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8809</Words>
  <Application>WPS 演示</Application>
  <PresentationFormat>全屏显示(16:9)</PresentationFormat>
  <Paragraphs>664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等线</vt:lpstr>
      <vt:lpstr>等线 Light</vt:lpstr>
      <vt:lpstr>Arial Black</vt:lpstr>
      <vt:lpstr>微软雅黑</vt:lpstr>
      <vt:lpstr>Arial Unicode MS</vt:lpstr>
      <vt:lpstr>Calibri</vt:lpstr>
      <vt:lpstr>华文仿宋</vt:lpstr>
      <vt:lpstr>AlternateGothic2 BT</vt:lpstr>
      <vt:lpstr>Segoe Print</vt:lpstr>
      <vt:lpstr>华文中宋</vt:lpstr>
      <vt:lpstr>Times New Roman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jenny</dc:creator>
  <cp:lastModifiedBy>Jack Chan</cp:lastModifiedBy>
  <cp:revision>91</cp:revision>
  <dcterms:created xsi:type="dcterms:W3CDTF">2016-04-05T07:01:00Z</dcterms:created>
  <dcterms:modified xsi:type="dcterms:W3CDTF">2023-01-13T09:33:28Z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96645A22F5114688B54C0B7F8CE50776</vt:lpwstr>
  </property>
</Properties>
</file>